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7"/>
  </p:notesMasterIdLst>
  <p:handoutMasterIdLst>
    <p:handoutMasterId r:id="rId18"/>
  </p:handoutMasterIdLst>
  <p:sldIdLst>
    <p:sldId id="541" r:id="rId2"/>
    <p:sldId id="542" r:id="rId3"/>
    <p:sldId id="505" r:id="rId4"/>
    <p:sldId id="544" r:id="rId5"/>
    <p:sldId id="543" r:id="rId6"/>
    <p:sldId id="545" r:id="rId7"/>
    <p:sldId id="546" r:id="rId8"/>
    <p:sldId id="547" r:id="rId9"/>
    <p:sldId id="548" r:id="rId10"/>
    <p:sldId id="549" r:id="rId11"/>
    <p:sldId id="550" r:id="rId12"/>
    <p:sldId id="519" r:id="rId13"/>
    <p:sldId id="502" r:id="rId14"/>
    <p:sldId id="517" r:id="rId15"/>
    <p:sldId id="520" r:id="rId16"/>
  </p:sldIdLst>
  <p:sldSz cx="9144000" cy="6858000" type="screen4x3"/>
  <p:notesSz cx="6797675" cy="9926638"/>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mail KARADANA" initials="IK" lastIdx="2" clrIdx="0">
    <p:extLst>
      <p:ext uri="{19B8F6BF-5375-455C-9EA6-DF929625EA0E}">
        <p15:presenceInfo xmlns:p15="http://schemas.microsoft.com/office/powerpoint/2012/main" userId="Ismail KARADA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82" autoAdjust="0"/>
    <p:restoredTop sz="94660"/>
  </p:normalViewPr>
  <p:slideViewPr>
    <p:cSldViewPr>
      <p:cViewPr varScale="1">
        <p:scale>
          <a:sx n="68" d="100"/>
          <a:sy n="68" d="100"/>
        </p:scale>
        <p:origin x="6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7B2AC74-B12E-48AE-9A13-2895A8444FCD}" type="datetimeFigureOut">
              <a:rPr lang="tr-TR"/>
              <a:pPr>
                <a:defRPr/>
              </a:pPr>
              <a:t>25.10.2018</a:t>
            </a:fld>
            <a:endParaRPr lang="tr-TR"/>
          </a:p>
        </p:txBody>
      </p:sp>
      <p:sp>
        <p:nvSpPr>
          <p:cNvPr id="4" name="3 Altbilgi Yer Tutucusu"/>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5" name="4 Slayt Numarası Yer Tutucusu"/>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4AA90D0-7762-489E-8350-64B3B08BC385}" type="slidenum">
              <a:rPr lang="tr-TR"/>
              <a:pPr>
                <a:defRPr/>
              </a:pPr>
              <a:t>‹#›</a:t>
            </a:fld>
            <a:endParaRPr lang="tr-TR"/>
          </a:p>
        </p:txBody>
      </p:sp>
    </p:spTree>
    <p:extLst>
      <p:ext uri="{BB962C8B-B14F-4D97-AF65-F5344CB8AC3E}">
        <p14:creationId xmlns:p14="http://schemas.microsoft.com/office/powerpoint/2010/main" val="974096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6C88365-8353-4C68-8EFC-11C9A19B63C8}" type="datetimeFigureOut">
              <a:rPr lang="tr-TR" smtClean="0"/>
              <a:pPr/>
              <a:t>25.10.2018</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0B84D8D-A39A-43AC-B607-7F488DB7FDCC}" type="slidenum">
              <a:rPr lang="tr-TR" smtClean="0"/>
              <a:pPr/>
              <a:t>‹#›</a:t>
            </a:fld>
            <a:endParaRPr lang="tr-TR"/>
          </a:p>
        </p:txBody>
      </p:sp>
    </p:spTree>
    <p:extLst>
      <p:ext uri="{BB962C8B-B14F-4D97-AF65-F5344CB8AC3E}">
        <p14:creationId xmlns:p14="http://schemas.microsoft.com/office/powerpoint/2010/main" val="190155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0B84D8D-A39A-43AC-B607-7F488DB7FDCC}" type="slidenum">
              <a:rPr lang="tr-TR" smtClean="0"/>
              <a:pPr/>
              <a:t>2</a:t>
            </a:fld>
            <a:endParaRPr lang="tr-TR"/>
          </a:p>
        </p:txBody>
      </p:sp>
    </p:spTree>
    <p:extLst>
      <p:ext uri="{BB962C8B-B14F-4D97-AF65-F5344CB8AC3E}">
        <p14:creationId xmlns:p14="http://schemas.microsoft.com/office/powerpoint/2010/main" val="3958776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6"/>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lvl1pPr>
              <a:defRPr/>
            </a:lvl1pPr>
          </a:lstStyle>
          <a:p>
            <a:pPr>
              <a:defRPr/>
            </a:pPr>
            <a:fld id="{5E995D04-B38D-4EB1-A797-874A5EEB9D44}" type="datetimeFigureOut">
              <a:rPr lang="tr-TR"/>
              <a:pPr>
                <a:defRPr/>
              </a:pPr>
              <a:t>25.10.2018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E1695373-51B7-456E-AE25-99E23D51340D}"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7885A861-F024-4078-8D86-D6D536020672}" type="datetimeFigureOut">
              <a:rPr lang="tr-TR"/>
              <a:pPr>
                <a:defRPr/>
              </a:pPr>
              <a:t>25.10.2018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0145D5C-9436-4B6E-BE44-9AAAFBE0F1E2}"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9"/>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B0A4D7C2-FBB9-4798-8F4C-CCF5A29FDB96}" type="datetimeFigureOut">
              <a:rPr lang="tr-TR"/>
              <a:pPr>
                <a:defRPr/>
              </a:pPr>
              <a:t>25.10.2018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252E18AC-0EA1-4994-9AAB-A83CF4CAB3CA}"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BBB3E9A6-3A69-4F4C-9094-670AEA96416A}" type="datetimeFigureOut">
              <a:rPr lang="tr-TR"/>
              <a:pPr>
                <a:defRPr/>
              </a:pPr>
              <a:t>25.10.2018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C80F2BBA-A5A0-4E21-8E72-530C46534F8A}"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F2BCE9EA-F6C9-4783-A1D5-2A6686A51C3F}" type="datetimeFigureOut">
              <a:rPr lang="tr-TR"/>
              <a:pPr>
                <a:defRPr/>
              </a:pPr>
              <a:t>25.10.2018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AA5E66D4-39A7-4BC9-BD48-0391313F7C0A}"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3 Veri Yer Tutucusu"/>
          <p:cNvSpPr>
            <a:spLocks noGrp="1"/>
          </p:cNvSpPr>
          <p:nvPr>
            <p:ph type="dt" sz="half" idx="10"/>
          </p:nvPr>
        </p:nvSpPr>
        <p:spPr/>
        <p:txBody>
          <a:bodyPr/>
          <a:lstStyle>
            <a:lvl1pPr>
              <a:defRPr/>
            </a:lvl1pPr>
          </a:lstStyle>
          <a:p>
            <a:pPr>
              <a:defRPr/>
            </a:pPr>
            <a:fld id="{ACEA15E5-560F-4F73-B793-F1B8CED2CECF}" type="datetimeFigureOut">
              <a:rPr lang="tr-TR"/>
              <a:pPr>
                <a:defRPr/>
              </a:pPr>
              <a:t>25.10.2018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8415E7A8-5D05-465C-B7F9-074EB6115968}"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3 Veri Yer Tutucusu"/>
          <p:cNvSpPr>
            <a:spLocks noGrp="1"/>
          </p:cNvSpPr>
          <p:nvPr>
            <p:ph type="dt" sz="half" idx="10"/>
          </p:nvPr>
        </p:nvSpPr>
        <p:spPr/>
        <p:txBody>
          <a:bodyPr/>
          <a:lstStyle>
            <a:lvl1pPr>
              <a:defRPr/>
            </a:lvl1pPr>
          </a:lstStyle>
          <a:p>
            <a:pPr>
              <a:defRPr/>
            </a:pPr>
            <a:fld id="{12C5B6D4-D13B-400E-B176-AF6DFEEF9D9E}" type="datetimeFigureOut">
              <a:rPr lang="tr-TR"/>
              <a:pPr>
                <a:defRPr/>
              </a:pPr>
              <a:t>25.10.2018</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62084FB3-1864-41F0-965B-08DC72EB31BF}"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3 Veri Yer Tutucusu"/>
          <p:cNvSpPr>
            <a:spLocks noGrp="1"/>
          </p:cNvSpPr>
          <p:nvPr>
            <p:ph type="dt" sz="half" idx="10"/>
          </p:nvPr>
        </p:nvSpPr>
        <p:spPr/>
        <p:txBody>
          <a:bodyPr/>
          <a:lstStyle>
            <a:lvl1pPr>
              <a:defRPr/>
            </a:lvl1pPr>
          </a:lstStyle>
          <a:p>
            <a:pPr>
              <a:defRPr/>
            </a:pPr>
            <a:fld id="{0A3C59E9-6B17-4922-A3EB-E218D7EB2560}" type="datetimeFigureOut">
              <a:rPr lang="tr-TR"/>
              <a:pPr>
                <a:defRPr/>
              </a:pPr>
              <a:t>25.10.2018</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BCC77D94-1C40-458A-ACD6-D753ECA883C7}"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238FDADB-676A-4103-AFB2-4FF8768703D5}" type="datetimeFigureOut">
              <a:rPr lang="tr-TR"/>
              <a:pPr>
                <a:defRPr/>
              </a:pPr>
              <a:t>25.10.2018</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81DCB9AC-EC04-4A9B-823B-6223CCAA7F26}"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F267ED2A-14ED-4C83-99CE-1472C316CC94}" type="datetimeFigureOut">
              <a:rPr lang="tr-TR"/>
              <a:pPr>
                <a:defRPr/>
              </a:pPr>
              <a:t>25.10.2018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DDBE7C9B-83C9-42AA-9B75-704583771409}"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1"/>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5BC0A8C-FAF3-4717-BBA5-67C23CD1BA50}" type="datetimeFigureOut">
              <a:rPr lang="tr-TR"/>
              <a:pPr>
                <a:defRPr/>
              </a:pPr>
              <a:t>25.10.2018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E730D28B-A84F-4E20-9AB6-1B819F00CD7C}"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85E19D0-2F68-483F-8FD5-2136A4ED0382}" type="datetimeFigureOut">
              <a:rPr lang="tr-TR"/>
              <a:pPr>
                <a:defRPr/>
              </a:pPr>
              <a:t>25.10.2018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772533A-ECF9-4E8E-9AE2-5299B6208612}"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851" r:id="rId1"/>
    <p:sldLayoutId id="2147483850" r:id="rId2"/>
    <p:sldLayoutId id="2147483849" r:id="rId3"/>
    <p:sldLayoutId id="2147483848" r:id="rId4"/>
    <p:sldLayoutId id="2147483847" r:id="rId5"/>
    <p:sldLayoutId id="2147483846" r:id="rId6"/>
    <p:sldLayoutId id="2147483845" r:id="rId7"/>
    <p:sldLayoutId id="2147483844" r:id="rId8"/>
    <p:sldLayoutId id="2147483843" r:id="rId9"/>
    <p:sldLayoutId id="2147483842" r:id="rId10"/>
    <p:sldLayoutId id="214748384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0" y="-15573"/>
            <a:ext cx="9144000" cy="420237"/>
          </a:xfrm>
          <a:prstGeom prst="rect">
            <a:avLst/>
          </a:prstGeom>
          <a:solidFill>
            <a:srgbClr val="E409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Dikdörtgen 11"/>
          <p:cNvSpPr/>
          <p:nvPr/>
        </p:nvSpPr>
        <p:spPr>
          <a:xfrm>
            <a:off x="-4797" y="6435021"/>
            <a:ext cx="9144000" cy="420237"/>
          </a:xfrm>
          <a:prstGeom prst="rect">
            <a:avLst/>
          </a:prstGeom>
          <a:solidFill>
            <a:srgbClr val="E409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611560" y="2690336"/>
            <a:ext cx="7920880" cy="1569660"/>
          </a:xfrm>
          <a:prstGeom prst="rect">
            <a:avLst/>
          </a:prstGeom>
        </p:spPr>
        <p:txBody>
          <a:bodyPr wrap="square">
            <a:spAutoFit/>
          </a:bodyPr>
          <a:lstStyle/>
          <a:p>
            <a:pPr algn="ctr"/>
            <a:r>
              <a:rPr lang="tr-TR" sz="2400" b="1" dirty="0">
                <a:latin typeface="Times New Roman" panose="02020603050405020304" pitchFamily="18" charset="0"/>
                <a:cs typeface="Times New Roman" panose="02020603050405020304" pitchFamily="18" charset="0"/>
              </a:rPr>
              <a:t>T.C.</a:t>
            </a:r>
          </a:p>
          <a:p>
            <a:pPr algn="ctr"/>
            <a:r>
              <a:rPr lang="tr-TR" sz="2400" b="1" dirty="0">
                <a:latin typeface="Times New Roman" panose="02020603050405020304" pitchFamily="18" charset="0"/>
                <a:cs typeface="Times New Roman" panose="02020603050405020304" pitchFamily="18" charset="0"/>
              </a:rPr>
              <a:t>MİLLİ EĞİTİM BAKANLIĞI</a:t>
            </a:r>
          </a:p>
          <a:p>
            <a:pPr algn="ctr"/>
            <a:r>
              <a:rPr lang="tr-TR" sz="2400" b="1" dirty="0">
                <a:latin typeface="Times New Roman" panose="02020603050405020304" pitchFamily="18" charset="0"/>
                <a:cs typeface="Times New Roman" panose="02020603050405020304" pitchFamily="18" charset="0"/>
              </a:rPr>
              <a:t>ÖLÇME, DEĞERLENDİRME VE SINAV HİZMETLERİ </a:t>
            </a:r>
          </a:p>
          <a:p>
            <a:pPr algn="ctr"/>
            <a:r>
              <a:rPr lang="tr-TR" sz="2400" b="1" dirty="0">
                <a:latin typeface="Times New Roman" panose="02020603050405020304" pitchFamily="18" charset="0"/>
                <a:cs typeface="Times New Roman" panose="02020603050405020304" pitchFamily="18" charset="0"/>
              </a:rPr>
              <a:t>GENEL MÜDÜRLÜĞÜ</a:t>
            </a:r>
          </a:p>
        </p:txBody>
      </p:sp>
      <p:graphicFrame>
        <p:nvGraphicFramePr>
          <p:cNvPr id="4" name="Nesne 3"/>
          <p:cNvGraphicFramePr>
            <a:graphicFrameLocks noChangeAspect="1"/>
          </p:cNvGraphicFramePr>
          <p:nvPr/>
        </p:nvGraphicFramePr>
        <p:xfrm>
          <a:off x="3239964" y="2603"/>
          <a:ext cx="2654478" cy="2520280"/>
        </p:xfrm>
        <a:graphic>
          <a:graphicData uri="http://schemas.openxmlformats.org/presentationml/2006/ole">
            <mc:AlternateContent xmlns:mc="http://schemas.openxmlformats.org/markup-compatibility/2006">
              <mc:Choice xmlns:v="urn:schemas-microsoft-com:vml" Requires="v">
                <p:oleObj spid="_x0000_s1081" name="CorelDRAW" r:id="rId3" imgW="1515600" imgH="1437120" progId="">
                  <p:embed/>
                </p:oleObj>
              </mc:Choice>
              <mc:Fallback>
                <p:oleObj name="CorelDRAW" r:id="rId3" imgW="1515600" imgH="1437120" progId="">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9964" y="2603"/>
                        <a:ext cx="2654478" cy="25202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76306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descr="C:\Users\Emine AZDIKEN\Desktop\Resim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052736"/>
            <a:ext cx="8280920" cy="5616624"/>
          </a:xfrm>
          <a:prstGeom prst="rect">
            <a:avLst/>
          </a:prstGeom>
        </p:spPr>
      </p:pic>
    </p:spTree>
    <p:extLst>
      <p:ext uri="{BB962C8B-B14F-4D97-AF65-F5344CB8AC3E}">
        <p14:creationId xmlns:p14="http://schemas.microsoft.com/office/powerpoint/2010/main" val="2014467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descr="C:\Users\Emine AZDIKEN\Desktop\Resim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Resim 4"/>
          <p:cNvPicPr>
            <a:picLocks noChangeAspect="1"/>
          </p:cNvPicPr>
          <p:nvPr/>
        </p:nvPicPr>
        <p:blipFill rotWithShape="1">
          <a:blip r:embed="rId3" cstate="print"/>
          <a:srcRect l="35437" t="17604" r="34244" b="43197"/>
          <a:stretch/>
        </p:blipFill>
        <p:spPr>
          <a:xfrm>
            <a:off x="786121" y="1012366"/>
            <a:ext cx="7571758" cy="5506733"/>
          </a:xfrm>
          <a:prstGeom prst="rect">
            <a:avLst/>
          </a:prstGeom>
        </p:spPr>
      </p:pic>
    </p:spTree>
    <p:extLst>
      <p:ext uri="{BB962C8B-B14F-4D97-AF65-F5344CB8AC3E}">
        <p14:creationId xmlns:p14="http://schemas.microsoft.com/office/powerpoint/2010/main" val="4154980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Başlık"/>
          <p:cNvSpPr>
            <a:spLocks noGrp="1"/>
          </p:cNvSpPr>
          <p:nvPr>
            <p:ph type="title" idx="4294967295"/>
          </p:nvPr>
        </p:nvSpPr>
        <p:spPr/>
        <p:txBody>
          <a:bodyPr/>
          <a:lstStyle/>
          <a:p>
            <a:endParaRPr lang="tr-TR"/>
          </a:p>
        </p:txBody>
      </p:sp>
      <p:sp>
        <p:nvSpPr>
          <p:cNvPr id="43011" name="2 İçerik Yer Tutucusu"/>
          <p:cNvSpPr>
            <a:spLocks noGrp="1"/>
          </p:cNvSpPr>
          <p:nvPr>
            <p:ph idx="4294967295"/>
          </p:nvPr>
        </p:nvSpPr>
        <p:spPr/>
        <p:txBody>
          <a:bodyPr/>
          <a:lstStyle/>
          <a:p>
            <a:endParaRPr lang="tr-TR"/>
          </a:p>
        </p:txBody>
      </p:sp>
      <p:pic>
        <p:nvPicPr>
          <p:cNvPr id="43012" name="Picture 1" descr="C:\Users\Emine AZDIKEN\Desktop\Resim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1 Başlık"/>
          <p:cNvSpPr txBox="1">
            <a:spLocks/>
          </p:cNvSpPr>
          <p:nvPr/>
        </p:nvSpPr>
        <p:spPr>
          <a:xfrm>
            <a:off x="642910" y="-130634"/>
            <a:ext cx="7467600" cy="1143000"/>
          </a:xfrm>
          <a:prstGeom prst="rect">
            <a:avLst/>
          </a:prstGeom>
        </p:spPr>
        <p:txBody>
          <a:bodyPr anchor="ctr">
            <a:noAutofit/>
          </a:bodyPr>
          <a:lstStyle/>
          <a:p>
            <a:pPr algn="ctr">
              <a:spcBef>
                <a:spcPts val="600"/>
              </a:spcBef>
              <a:spcAft>
                <a:spcPts val="0"/>
              </a:spcAft>
              <a:buClr>
                <a:schemeClr val="accent2">
                  <a:lumMod val="50000"/>
                </a:schemeClr>
              </a:buClr>
              <a:buSzPct val="120000"/>
            </a:pPr>
            <a:endParaRPr lang="tr-TR" b="1" dirty="0">
              <a:solidFill>
                <a:schemeClr val="bg1"/>
              </a:solidFill>
            </a:endParaRPr>
          </a:p>
        </p:txBody>
      </p:sp>
      <p:pic>
        <p:nvPicPr>
          <p:cNvPr id="3" name="Resim 2"/>
          <p:cNvPicPr>
            <a:picLocks noChangeAspect="1"/>
          </p:cNvPicPr>
          <p:nvPr/>
        </p:nvPicPr>
        <p:blipFill rotWithShape="1">
          <a:blip r:embed="rId3" cstate="print"/>
          <a:srcRect l="34598" t="59372" r="34831" b="11609"/>
          <a:stretch/>
        </p:blipFill>
        <p:spPr>
          <a:xfrm>
            <a:off x="330755" y="1024285"/>
            <a:ext cx="8091910" cy="4320480"/>
          </a:xfrm>
          <a:prstGeom prst="rect">
            <a:avLst/>
          </a:prstGeom>
        </p:spPr>
      </p:pic>
      <p:sp>
        <p:nvSpPr>
          <p:cNvPr id="7" name="Dikdörtgen 6"/>
          <p:cNvSpPr/>
          <p:nvPr/>
        </p:nvSpPr>
        <p:spPr>
          <a:xfrm>
            <a:off x="128238" y="5520441"/>
            <a:ext cx="8496944" cy="923330"/>
          </a:xfrm>
          <a:prstGeom prst="rect">
            <a:avLst/>
          </a:prstGeom>
        </p:spPr>
        <p:txBody>
          <a:bodyPr wrap="square">
            <a:spAutoFit/>
          </a:bodyPr>
          <a:lstStyle/>
          <a:p>
            <a:pPr algn="just"/>
            <a:r>
              <a:rPr lang="tr-TR" dirty="0"/>
              <a:t>	</a:t>
            </a:r>
            <a:r>
              <a:rPr lang="tr-TR" b="1" dirty="0"/>
              <a:t>2018 yılı içinde 34 ilimize optik okuyucu, bilgisayar ve ilgili elektronik cihazların temini için toplam 2.180.000 (iki milyon yüz seksen bin) TL ödenek aktarımı yapılmıştır.</a:t>
            </a:r>
            <a:endParaRPr lang="tr-TR" dirty="0"/>
          </a:p>
        </p:txBody>
      </p:sp>
    </p:spTree>
    <p:extLst>
      <p:ext uri="{BB962C8B-B14F-4D97-AF65-F5344CB8AC3E}">
        <p14:creationId xmlns:p14="http://schemas.microsoft.com/office/powerpoint/2010/main" val="3490343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Başlık"/>
          <p:cNvSpPr>
            <a:spLocks noGrp="1"/>
          </p:cNvSpPr>
          <p:nvPr>
            <p:ph type="title" idx="4294967295"/>
          </p:nvPr>
        </p:nvSpPr>
        <p:spPr/>
        <p:txBody>
          <a:bodyPr/>
          <a:lstStyle/>
          <a:p>
            <a:endParaRPr lang="tr-TR"/>
          </a:p>
        </p:txBody>
      </p:sp>
      <p:pic>
        <p:nvPicPr>
          <p:cNvPr id="43012" name="Picture 1" descr="C:\Users\Emine AZDIKEN\Desktop\Resim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2" name="Content Placeholder 1" descr="Ekran Resmi 2018-07-11 10.03.17.png"/>
          <p:cNvPicPr>
            <a:picLocks noGrp="1" noChangeAspect="1"/>
          </p:cNvPicPr>
          <p:nvPr>
            <p:ph idx="4294967295"/>
          </p:nvPr>
        </p:nvPicPr>
        <p:blipFill rotWithShape="1">
          <a:blip r:embed="rId3" cstate="print">
            <a:extLst>
              <a:ext uri="{28A0092B-C50C-407E-A947-70E740481C1C}">
                <a14:useLocalDpi xmlns:a14="http://schemas.microsoft.com/office/drawing/2010/main" val="0"/>
              </a:ext>
            </a:extLst>
          </a:blip>
          <a:srcRect t="717" b="52512"/>
          <a:stretch/>
        </p:blipFill>
        <p:spPr>
          <a:xfrm>
            <a:off x="395536" y="1916832"/>
            <a:ext cx="8229600" cy="3268630"/>
          </a:xfrm>
        </p:spPr>
      </p:pic>
      <p:sp>
        <p:nvSpPr>
          <p:cNvPr id="5" name="1 Başlık"/>
          <p:cNvSpPr txBox="1">
            <a:spLocks/>
          </p:cNvSpPr>
          <p:nvPr/>
        </p:nvSpPr>
        <p:spPr>
          <a:xfrm>
            <a:off x="642910" y="-130634"/>
            <a:ext cx="7467600" cy="1143000"/>
          </a:xfrm>
          <a:prstGeom prst="rect">
            <a:avLst/>
          </a:prstGeom>
        </p:spPr>
        <p:txBody>
          <a:bodyPr anchor="ctr">
            <a:noAutofit/>
          </a:bodyPr>
          <a:lstStyle/>
          <a:p>
            <a:pPr algn="ctr">
              <a:spcBef>
                <a:spcPts val="600"/>
              </a:spcBef>
              <a:spcAft>
                <a:spcPts val="0"/>
              </a:spcAft>
              <a:buClr>
                <a:schemeClr val="accent2">
                  <a:lumMod val="50000"/>
                </a:schemeClr>
              </a:buClr>
              <a:buSzPct val="120000"/>
            </a:pPr>
            <a:endParaRPr lang="tr-TR" b="1" dirty="0">
              <a:solidFill>
                <a:schemeClr val="bg1"/>
              </a:solidFill>
            </a:endParaRPr>
          </a:p>
        </p:txBody>
      </p:sp>
      <p:grpSp>
        <p:nvGrpSpPr>
          <p:cNvPr id="42" name="Grup 41"/>
          <p:cNvGrpSpPr/>
          <p:nvPr/>
        </p:nvGrpSpPr>
        <p:grpSpPr>
          <a:xfrm>
            <a:off x="805864" y="4024469"/>
            <a:ext cx="1528471" cy="2500875"/>
            <a:chOff x="392341" y="1460971"/>
            <a:chExt cx="1449423" cy="2334641"/>
          </a:xfrm>
          <a:scene3d>
            <a:camera prst="orthographicFront"/>
            <a:lightRig rig="flat" dir="t"/>
          </a:scene3d>
        </p:grpSpPr>
        <p:sp>
          <p:nvSpPr>
            <p:cNvPr id="64" name="Dikdörtgen 63"/>
            <p:cNvSpPr/>
            <p:nvPr/>
          </p:nvSpPr>
          <p:spPr>
            <a:xfrm>
              <a:off x="392341" y="1460971"/>
              <a:ext cx="1449423" cy="2334641"/>
            </a:xfrm>
            <a:prstGeom prst="rect">
              <a:avLst/>
            </a:prstGeom>
            <a:noFill/>
            <a:ln>
              <a:noFill/>
            </a:ln>
            <a:sp3d/>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65" name="Dikdörtgen 64"/>
            <p:cNvSpPr/>
            <p:nvPr/>
          </p:nvSpPr>
          <p:spPr>
            <a:xfrm>
              <a:off x="392341" y="1460971"/>
              <a:ext cx="1449423" cy="233464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0" tIns="126873" rIns="0" bIns="0" numCol="1" spcCol="1270" anchor="t" anchorCtr="0">
              <a:noAutofit/>
            </a:bodyPr>
            <a:lstStyle/>
            <a:p>
              <a:pPr lvl="0" algn="l" defTabSz="1644650">
                <a:lnSpc>
                  <a:spcPct val="90000"/>
                </a:lnSpc>
                <a:spcBef>
                  <a:spcPct val="0"/>
                </a:spcBef>
                <a:spcAft>
                  <a:spcPct val="35000"/>
                </a:spcAft>
              </a:pPr>
              <a:endParaRPr lang="tr-TR" sz="3700" kern="1200"/>
            </a:p>
          </p:txBody>
        </p:sp>
      </p:grpSp>
      <p:grpSp>
        <p:nvGrpSpPr>
          <p:cNvPr id="45" name="Grup 44"/>
          <p:cNvGrpSpPr/>
          <p:nvPr/>
        </p:nvGrpSpPr>
        <p:grpSpPr>
          <a:xfrm>
            <a:off x="2929311" y="4024469"/>
            <a:ext cx="1528471" cy="2500875"/>
            <a:chOff x="2405969" y="1460971"/>
            <a:chExt cx="1449423" cy="2334641"/>
          </a:xfrm>
          <a:scene3d>
            <a:camera prst="orthographicFront"/>
            <a:lightRig rig="flat" dir="t"/>
          </a:scene3d>
        </p:grpSpPr>
        <p:sp>
          <p:nvSpPr>
            <p:cNvPr id="60" name="Dikdörtgen 59"/>
            <p:cNvSpPr/>
            <p:nvPr/>
          </p:nvSpPr>
          <p:spPr>
            <a:xfrm>
              <a:off x="2405969" y="1460971"/>
              <a:ext cx="1449423" cy="2334641"/>
            </a:xfrm>
            <a:prstGeom prst="rect">
              <a:avLst/>
            </a:prstGeom>
            <a:noFill/>
            <a:ln>
              <a:noFill/>
            </a:ln>
            <a:sp3d/>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61" name="Dikdörtgen 60"/>
            <p:cNvSpPr/>
            <p:nvPr/>
          </p:nvSpPr>
          <p:spPr>
            <a:xfrm>
              <a:off x="2405969" y="1460971"/>
              <a:ext cx="1449423" cy="233464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0" tIns="126873" rIns="0" bIns="0" numCol="1" spcCol="1270" anchor="t" anchorCtr="0">
              <a:noAutofit/>
            </a:bodyPr>
            <a:lstStyle/>
            <a:p>
              <a:pPr lvl="0" algn="l" defTabSz="1644650">
                <a:lnSpc>
                  <a:spcPct val="90000"/>
                </a:lnSpc>
                <a:spcBef>
                  <a:spcPct val="0"/>
                </a:spcBef>
                <a:spcAft>
                  <a:spcPct val="35000"/>
                </a:spcAft>
              </a:pPr>
              <a:endParaRPr lang="tr-TR" sz="3700" kern="1200"/>
            </a:p>
          </p:txBody>
        </p:sp>
      </p:grpSp>
      <p:grpSp>
        <p:nvGrpSpPr>
          <p:cNvPr id="48" name="Grup 47"/>
          <p:cNvGrpSpPr/>
          <p:nvPr/>
        </p:nvGrpSpPr>
        <p:grpSpPr>
          <a:xfrm>
            <a:off x="5052758" y="4024469"/>
            <a:ext cx="1528471" cy="2500875"/>
            <a:chOff x="4419597" y="1460971"/>
            <a:chExt cx="1449423" cy="2334641"/>
          </a:xfrm>
          <a:scene3d>
            <a:camera prst="orthographicFront"/>
            <a:lightRig rig="flat" dir="t"/>
          </a:scene3d>
        </p:grpSpPr>
        <p:sp>
          <p:nvSpPr>
            <p:cNvPr id="56" name="Dikdörtgen 55"/>
            <p:cNvSpPr/>
            <p:nvPr/>
          </p:nvSpPr>
          <p:spPr>
            <a:xfrm>
              <a:off x="4419597" y="1460971"/>
              <a:ext cx="1449423" cy="2334641"/>
            </a:xfrm>
            <a:prstGeom prst="rect">
              <a:avLst/>
            </a:prstGeom>
            <a:noFill/>
            <a:ln>
              <a:noFill/>
            </a:ln>
            <a:sp3d/>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57" name="Dikdörtgen 56"/>
            <p:cNvSpPr/>
            <p:nvPr/>
          </p:nvSpPr>
          <p:spPr>
            <a:xfrm>
              <a:off x="4419597" y="1460971"/>
              <a:ext cx="1449423" cy="233464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0" tIns="126873" rIns="0" bIns="0" numCol="1" spcCol="1270" anchor="t" anchorCtr="0">
              <a:noAutofit/>
            </a:bodyPr>
            <a:lstStyle/>
            <a:p>
              <a:pPr lvl="0" algn="l" defTabSz="1644650">
                <a:lnSpc>
                  <a:spcPct val="90000"/>
                </a:lnSpc>
                <a:spcBef>
                  <a:spcPct val="0"/>
                </a:spcBef>
                <a:spcAft>
                  <a:spcPct val="35000"/>
                </a:spcAft>
              </a:pPr>
              <a:endParaRPr lang="tr-TR" sz="3700" kern="1200"/>
            </a:p>
          </p:txBody>
        </p:sp>
      </p:grpSp>
      <p:grpSp>
        <p:nvGrpSpPr>
          <p:cNvPr id="51" name="Grup 50"/>
          <p:cNvGrpSpPr/>
          <p:nvPr/>
        </p:nvGrpSpPr>
        <p:grpSpPr>
          <a:xfrm>
            <a:off x="7176205" y="4024469"/>
            <a:ext cx="1528471" cy="2500875"/>
            <a:chOff x="6433225" y="1460971"/>
            <a:chExt cx="1449423" cy="2334641"/>
          </a:xfrm>
          <a:scene3d>
            <a:camera prst="orthographicFront"/>
            <a:lightRig rig="flat" dir="t"/>
          </a:scene3d>
        </p:grpSpPr>
        <p:sp>
          <p:nvSpPr>
            <p:cNvPr id="52" name="Dikdörtgen 51"/>
            <p:cNvSpPr/>
            <p:nvPr/>
          </p:nvSpPr>
          <p:spPr>
            <a:xfrm>
              <a:off x="6433225" y="1460971"/>
              <a:ext cx="1449423" cy="2334641"/>
            </a:xfrm>
            <a:prstGeom prst="rect">
              <a:avLst/>
            </a:prstGeom>
            <a:noFill/>
            <a:ln>
              <a:noFill/>
            </a:ln>
            <a:sp3d/>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53" name="Dikdörtgen 52"/>
            <p:cNvSpPr/>
            <p:nvPr/>
          </p:nvSpPr>
          <p:spPr>
            <a:xfrm>
              <a:off x="6433225" y="1460971"/>
              <a:ext cx="1449423" cy="233464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0" tIns="126873" rIns="0" bIns="0" numCol="1" spcCol="1270" anchor="t" anchorCtr="0">
              <a:noAutofit/>
            </a:bodyPr>
            <a:lstStyle/>
            <a:p>
              <a:pPr lvl="0" algn="l" defTabSz="1644650">
                <a:lnSpc>
                  <a:spcPct val="90000"/>
                </a:lnSpc>
                <a:spcBef>
                  <a:spcPct val="0"/>
                </a:spcBef>
                <a:spcAft>
                  <a:spcPct val="35000"/>
                </a:spcAft>
              </a:pPr>
              <a:endParaRPr lang="tr-TR" sz="3700" kern="1200"/>
            </a:p>
          </p:txBody>
        </p:sp>
      </p:grpSp>
      <p:sp>
        <p:nvSpPr>
          <p:cNvPr id="12" name="Dikdörtgen 11"/>
          <p:cNvSpPr/>
          <p:nvPr/>
        </p:nvSpPr>
        <p:spPr>
          <a:xfrm>
            <a:off x="1563466" y="1052736"/>
            <a:ext cx="6271488" cy="9734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endParaRPr lang="tr-TR" sz="4300" kern="1200"/>
          </a:p>
        </p:txBody>
      </p:sp>
    </p:spTree>
    <p:extLst>
      <p:ext uri="{BB962C8B-B14F-4D97-AF65-F5344CB8AC3E}">
        <p14:creationId xmlns:p14="http://schemas.microsoft.com/office/powerpoint/2010/main" val="2805012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descr="C:\Users\Emine AZDIKEN\Desktop\Resim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Dikdörtgen 4"/>
          <p:cNvSpPr/>
          <p:nvPr/>
        </p:nvSpPr>
        <p:spPr>
          <a:xfrm>
            <a:off x="323528" y="1916832"/>
            <a:ext cx="8496944" cy="4247317"/>
          </a:xfrm>
          <a:prstGeom prst="rect">
            <a:avLst/>
          </a:prstGeom>
        </p:spPr>
        <p:txBody>
          <a:bodyPr wrap="square">
            <a:spAutoFit/>
          </a:bodyPr>
          <a:lstStyle/>
          <a:p>
            <a:pPr algn="just"/>
            <a:r>
              <a:rPr lang="tr-TR" dirty="0"/>
              <a:t>	</a:t>
            </a:r>
            <a:r>
              <a:rPr lang="tr-TR" b="1" dirty="0"/>
              <a:t>Ölçme Değerlendirme Merkezi personeli için planlanan eğitimler</a:t>
            </a:r>
          </a:p>
          <a:p>
            <a:pPr algn="just"/>
            <a:endParaRPr lang="tr-TR" dirty="0"/>
          </a:p>
          <a:p>
            <a:pPr algn="just"/>
            <a:r>
              <a:rPr lang="tr-TR" dirty="0"/>
              <a:t>-Test geliştirme teknikleri kursu</a:t>
            </a:r>
          </a:p>
          <a:p>
            <a:pPr algn="just"/>
            <a:endParaRPr lang="tr-TR" dirty="0"/>
          </a:p>
          <a:p>
            <a:pPr algn="just"/>
            <a:r>
              <a:rPr lang="tr-TR" dirty="0"/>
              <a:t>-SPSS analizi eğitimi</a:t>
            </a:r>
          </a:p>
          <a:p>
            <a:pPr algn="just"/>
            <a:endParaRPr lang="tr-TR" dirty="0"/>
          </a:p>
          <a:p>
            <a:pPr algn="just"/>
            <a:r>
              <a:rPr lang="tr-TR" dirty="0"/>
              <a:t>-Yazılım tanıtım toplantıları ( e-okul sınav modülü)</a:t>
            </a:r>
          </a:p>
          <a:p>
            <a:pPr algn="just"/>
            <a:endParaRPr lang="tr-TR" dirty="0"/>
          </a:p>
          <a:p>
            <a:pPr algn="ctr"/>
            <a:r>
              <a:rPr lang="tr-TR" b="1" dirty="0"/>
              <a:t>İllerde Ölçme Değerlendirme Merkezi tarafından yapılacak çalışmalar</a:t>
            </a:r>
          </a:p>
          <a:p>
            <a:pPr algn="ctr"/>
            <a:endParaRPr lang="tr-TR" b="1" dirty="0"/>
          </a:p>
          <a:p>
            <a:pPr marL="285750" indent="-285750">
              <a:buFontTx/>
              <a:buChar char="-"/>
            </a:pPr>
            <a:r>
              <a:rPr lang="tr-TR" dirty="0">
                <a:solidFill>
                  <a:srgbClr val="000000"/>
                </a:solidFill>
                <a:latin typeface="Arial" panose="020B0604020202020204" pitchFamily="34" charset="0"/>
                <a:ea typeface="Calibri" panose="020F0502020204030204" pitchFamily="34" charset="0"/>
                <a:cs typeface="Arial" panose="020B0604020202020204" pitchFamily="34" charset="0"/>
              </a:rPr>
              <a:t>Öğrenci Başarı İzleme Araştırması çalışmalarının tanıtımı </a:t>
            </a:r>
          </a:p>
          <a:p>
            <a:pPr marL="285750" indent="-285750">
              <a:buFontTx/>
              <a:buChar char="-"/>
            </a:pPr>
            <a:r>
              <a:rPr lang="tr-TR" dirty="0">
                <a:solidFill>
                  <a:srgbClr val="000000"/>
                </a:solidFill>
                <a:latin typeface="Arial" panose="020B0604020202020204" pitchFamily="34" charset="0"/>
                <a:cs typeface="Arial" panose="020B0604020202020204" pitchFamily="34" charset="0"/>
              </a:rPr>
              <a:t>Öğretmenlere yönelik ölçme değerlerime, test hazırlama ve test geliştirme</a:t>
            </a:r>
          </a:p>
          <a:p>
            <a:r>
              <a:rPr lang="tr-TR" dirty="0">
                <a:solidFill>
                  <a:srgbClr val="000000"/>
                </a:solidFill>
                <a:latin typeface="Arial" panose="020B0604020202020204" pitchFamily="34" charset="0"/>
                <a:cs typeface="Arial" panose="020B0604020202020204" pitchFamily="34" charset="0"/>
              </a:rPr>
              <a:t>      kursları</a:t>
            </a:r>
            <a:endParaRPr lang="tr-TR" dirty="0">
              <a:latin typeface="Arial" panose="020B0604020202020204" pitchFamily="34" charset="0"/>
              <a:cs typeface="Arial" panose="020B0604020202020204" pitchFamily="34" charset="0"/>
            </a:endParaRPr>
          </a:p>
          <a:p>
            <a:pPr algn="just"/>
            <a:endParaRPr lang="tr-TR" dirty="0"/>
          </a:p>
          <a:p>
            <a:pPr algn="just"/>
            <a:endParaRPr lang="tr-TR" dirty="0"/>
          </a:p>
        </p:txBody>
      </p:sp>
      <p:sp>
        <p:nvSpPr>
          <p:cNvPr id="6" name="Dikdörtgen 5"/>
          <p:cNvSpPr/>
          <p:nvPr/>
        </p:nvSpPr>
        <p:spPr>
          <a:xfrm>
            <a:off x="32369" y="1222981"/>
            <a:ext cx="8496944" cy="369332"/>
          </a:xfrm>
          <a:prstGeom prst="rect">
            <a:avLst/>
          </a:prstGeom>
        </p:spPr>
        <p:txBody>
          <a:bodyPr wrap="square">
            <a:spAutoFit/>
          </a:bodyPr>
          <a:lstStyle/>
          <a:p>
            <a:pPr algn="ctr"/>
            <a:r>
              <a:rPr lang="tr-TR" dirty="0"/>
              <a:t>	</a:t>
            </a:r>
            <a:r>
              <a:rPr lang="tr-TR" b="1" dirty="0"/>
              <a:t>EĞİTİMLER</a:t>
            </a:r>
          </a:p>
        </p:txBody>
      </p:sp>
    </p:spTree>
    <p:extLst>
      <p:ext uri="{BB962C8B-B14F-4D97-AF65-F5344CB8AC3E}">
        <p14:creationId xmlns:p14="http://schemas.microsoft.com/office/powerpoint/2010/main" val="2890232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descr="C:\Users\Emine AZDIKEN\Desktop\Resim2.jpg"/>
          <p:cNvPicPr>
            <a:picLocks noChangeAspect="1" noChangeArrowheads="1"/>
          </p:cNvPicPr>
          <p:nvPr/>
        </p:nvPicPr>
        <p:blipFill>
          <a:blip r:embed="rId2" cstate="print"/>
          <a:srcRect/>
          <a:stretch>
            <a:fillRect/>
          </a:stretch>
        </p:blipFill>
        <p:spPr bwMode="auto">
          <a:xfrm>
            <a:off x="0" y="27384"/>
            <a:ext cx="9144000" cy="6858000"/>
          </a:xfrm>
          <a:prstGeom prst="rect">
            <a:avLst/>
          </a:prstGeom>
          <a:noFill/>
          <a:ln w="9525">
            <a:noFill/>
            <a:miter lim="800000"/>
            <a:headEnd/>
            <a:tailEnd/>
          </a:ln>
        </p:spPr>
      </p:pic>
      <p:sp>
        <p:nvSpPr>
          <p:cNvPr id="8" name="Dikdörtgen 7"/>
          <p:cNvSpPr/>
          <p:nvPr/>
        </p:nvSpPr>
        <p:spPr>
          <a:xfrm>
            <a:off x="323528" y="1340768"/>
            <a:ext cx="8496944" cy="5078313"/>
          </a:xfrm>
          <a:prstGeom prst="rect">
            <a:avLst/>
          </a:prstGeom>
        </p:spPr>
        <p:txBody>
          <a:bodyPr wrap="square">
            <a:spAutoFit/>
          </a:bodyPr>
          <a:lstStyle/>
          <a:p>
            <a:pPr algn="ctr"/>
            <a:r>
              <a:rPr lang="tr-TR" dirty="0"/>
              <a:t>	</a:t>
            </a:r>
            <a:r>
              <a:rPr lang="tr-TR" b="1" dirty="0"/>
              <a:t>2018 – 2019 Öğretim Yılı Çalışmaları </a:t>
            </a:r>
          </a:p>
          <a:p>
            <a:pPr algn="ctr"/>
            <a:endParaRPr lang="tr-TR" dirty="0"/>
          </a:p>
          <a:p>
            <a:endParaRPr lang="tr-TR" dirty="0"/>
          </a:p>
          <a:p>
            <a:r>
              <a:rPr lang="tr-TR" dirty="0"/>
              <a:t>1- Şubat 2019 ….. </a:t>
            </a:r>
            <a:r>
              <a:rPr lang="tr-TR" dirty="0">
                <a:latin typeface="Arial" panose="020B0604020202020204" pitchFamily="34" charset="0"/>
                <a:cs typeface="Arial" panose="020B0604020202020204" pitchFamily="34" charset="0"/>
              </a:rPr>
              <a:t>sınıflara yönelik </a:t>
            </a:r>
            <a:r>
              <a:rPr lang="tr-TR" dirty="0">
                <a:solidFill>
                  <a:srgbClr val="000000"/>
                </a:solidFill>
                <a:latin typeface="Arial" panose="020B0604020202020204" pitchFamily="34" charset="0"/>
                <a:ea typeface="Calibri" panose="020F0502020204030204" pitchFamily="34" charset="0"/>
                <a:cs typeface="Arial" panose="020B0604020202020204" pitchFamily="34" charset="0"/>
              </a:rPr>
              <a:t>Öğrenci Başarı İzleme Araştırması </a:t>
            </a:r>
          </a:p>
          <a:p>
            <a:endParaRPr lang="tr-TR" dirty="0">
              <a:solidFill>
                <a:srgbClr val="000000"/>
              </a:solidFill>
              <a:latin typeface="Times New Roman" panose="02020603050405020304" pitchFamily="18" charset="0"/>
            </a:endParaRPr>
          </a:p>
          <a:p>
            <a:r>
              <a:rPr lang="tr-TR" dirty="0">
                <a:solidFill>
                  <a:srgbClr val="000000"/>
                </a:solidFill>
                <a:latin typeface="Arial" panose="020B0604020202020204" pitchFamily="34" charset="0"/>
                <a:cs typeface="Arial" panose="020B0604020202020204" pitchFamily="34" charset="0"/>
              </a:rPr>
              <a:t>2- Nisan 2019 ….. </a:t>
            </a:r>
            <a:r>
              <a:rPr lang="tr-TR" dirty="0">
                <a:latin typeface="Arial" panose="020B0604020202020204" pitchFamily="34" charset="0"/>
                <a:cs typeface="Arial" panose="020B0604020202020204" pitchFamily="34" charset="0"/>
              </a:rPr>
              <a:t>sınıflara yönelik </a:t>
            </a:r>
            <a:r>
              <a:rPr lang="tr-TR" dirty="0">
                <a:solidFill>
                  <a:srgbClr val="000000"/>
                </a:solidFill>
                <a:latin typeface="Arial" panose="020B0604020202020204" pitchFamily="34" charset="0"/>
                <a:ea typeface="Calibri" panose="020F0502020204030204" pitchFamily="34" charset="0"/>
                <a:cs typeface="Arial" panose="020B0604020202020204" pitchFamily="34" charset="0"/>
              </a:rPr>
              <a:t>Öğrenci Başarı İzleme Araştırması </a:t>
            </a:r>
          </a:p>
          <a:p>
            <a:endParaRPr lang="tr-TR"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tr-TR" dirty="0">
                <a:solidFill>
                  <a:srgbClr val="000000"/>
                </a:solidFill>
                <a:latin typeface="Arial" panose="020B0604020202020204" pitchFamily="34" charset="0"/>
                <a:ea typeface="Calibri" panose="020F0502020204030204" pitchFamily="34" charset="0"/>
                <a:cs typeface="Arial" panose="020B0604020202020204" pitchFamily="34" charset="0"/>
              </a:rPr>
              <a:t>3- …………………. e-ABİDE pilot uygulaması</a:t>
            </a:r>
          </a:p>
          <a:p>
            <a:endParaRPr lang="tr-TR"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tr-TR" dirty="0">
                <a:solidFill>
                  <a:srgbClr val="000000"/>
                </a:solidFill>
                <a:latin typeface="Arial" panose="020B0604020202020204" pitchFamily="34" charset="0"/>
                <a:ea typeface="Calibri" panose="020F0502020204030204" pitchFamily="34" charset="0"/>
                <a:cs typeface="Arial" panose="020B0604020202020204" pitchFamily="34" charset="0"/>
              </a:rPr>
              <a:t>4- ……. </a:t>
            </a:r>
            <a:r>
              <a:rPr lang="tr-TR">
                <a:solidFill>
                  <a:srgbClr val="000000"/>
                </a:solidFill>
                <a:latin typeface="Arial" panose="020B0604020202020204" pitchFamily="34" charset="0"/>
                <a:ea typeface="Calibri" panose="020F0502020204030204" pitchFamily="34" charset="0"/>
                <a:cs typeface="Arial" panose="020B0604020202020204" pitchFamily="34" charset="0"/>
              </a:rPr>
              <a:t>ABİDE 10 pilot </a:t>
            </a:r>
            <a:r>
              <a:rPr lang="tr-TR" dirty="0">
                <a:solidFill>
                  <a:srgbClr val="000000"/>
                </a:solidFill>
                <a:latin typeface="Arial" panose="020B0604020202020204" pitchFamily="34" charset="0"/>
                <a:ea typeface="Calibri" panose="020F0502020204030204" pitchFamily="34" charset="0"/>
                <a:cs typeface="Arial" panose="020B0604020202020204" pitchFamily="34" charset="0"/>
              </a:rPr>
              <a:t>uygulaması  </a:t>
            </a:r>
          </a:p>
          <a:p>
            <a:endParaRPr lang="tr-TR"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tr-TR" dirty="0">
                <a:solidFill>
                  <a:srgbClr val="000000"/>
                </a:solidFill>
                <a:latin typeface="Arial" panose="020B0604020202020204" pitchFamily="34" charset="0"/>
                <a:ea typeface="Calibri" panose="020F0502020204030204" pitchFamily="34" charset="0"/>
                <a:cs typeface="Arial" panose="020B0604020202020204" pitchFamily="34" charset="0"/>
              </a:rPr>
              <a:t>5- İl geneli ortak yazılı sınavlar (tavsiye)</a:t>
            </a:r>
          </a:p>
          <a:p>
            <a:endParaRPr lang="tr-TR"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tr-TR" dirty="0">
                <a:solidFill>
                  <a:srgbClr val="000000"/>
                </a:solidFill>
                <a:latin typeface="Arial" panose="020B0604020202020204" pitchFamily="34" charset="0"/>
                <a:ea typeface="Calibri" panose="020F0502020204030204" pitchFamily="34" charset="0"/>
                <a:cs typeface="Arial" panose="020B0604020202020204" pitchFamily="34" charset="0"/>
              </a:rPr>
              <a:t>6- İl soru bankası çalışmaları </a:t>
            </a:r>
          </a:p>
          <a:p>
            <a:endParaRPr lang="tr-TR"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tr-TR" dirty="0">
                <a:solidFill>
                  <a:srgbClr val="000000"/>
                </a:solidFill>
                <a:latin typeface="Arial" panose="020B0604020202020204" pitchFamily="34" charset="0"/>
                <a:ea typeface="Calibri" panose="020F0502020204030204" pitchFamily="34" charset="0"/>
                <a:cs typeface="Arial" panose="020B0604020202020204" pitchFamily="34" charset="0"/>
              </a:rPr>
              <a:t>7- Öğretmenlere yönelik soru hazırlama eğitim ve seminerleri </a:t>
            </a:r>
          </a:p>
          <a:p>
            <a:endParaRPr lang="tr-TR" dirty="0"/>
          </a:p>
          <a:p>
            <a:endParaRPr lang="tr-TR" dirty="0"/>
          </a:p>
        </p:txBody>
      </p:sp>
    </p:spTree>
    <p:extLst>
      <p:ext uri="{BB962C8B-B14F-4D97-AF65-F5344CB8AC3E}">
        <p14:creationId xmlns:p14="http://schemas.microsoft.com/office/powerpoint/2010/main" val="1887511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descr="C:\Users\Emine AZDIKEN\Desktop\Resim2.jpg"/>
          <p:cNvPicPr>
            <a:picLocks noChangeAspect="1" noChangeArrowheads="1"/>
          </p:cNvPicPr>
          <p:nvPr/>
        </p:nvPicPr>
        <p:blipFill>
          <a:blip r:embed="rId3" cstate="print"/>
          <a:srcRect/>
          <a:stretch>
            <a:fillRect/>
          </a:stretch>
        </p:blipFill>
        <p:spPr bwMode="auto">
          <a:xfrm>
            <a:off x="31159" y="-53978"/>
            <a:ext cx="9144000" cy="6858000"/>
          </a:xfrm>
          <a:prstGeom prst="rect">
            <a:avLst/>
          </a:prstGeom>
          <a:noFill/>
          <a:ln w="9525">
            <a:noFill/>
            <a:miter lim="800000"/>
            <a:headEnd/>
            <a:tailEnd/>
          </a:ln>
        </p:spPr>
      </p:pic>
      <p:sp>
        <p:nvSpPr>
          <p:cNvPr id="2" name="Kenar Çubuğu"/>
          <p:cNvSpPr/>
          <p:nvPr/>
        </p:nvSpPr>
        <p:spPr>
          <a:xfrm>
            <a:off x="251520" y="1196752"/>
            <a:ext cx="8427159" cy="3456384"/>
          </a:xfrm>
          <a:prstGeom prst="rect">
            <a:avLst/>
          </a:prstGeom>
          <a:solidFill>
            <a:schemeClr val="bg1">
              <a:alpha val="18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45703" rIns="182880" bIns="45703" rtlCol="0" anchor="t">
            <a:noAutofit/>
          </a:bodyPr>
          <a:lstStyle/>
          <a:p>
            <a:pPr algn="ctr"/>
            <a:r>
              <a:rPr lang="tr-TR" dirty="0">
                <a:solidFill>
                  <a:schemeClr val="tx1"/>
                </a:solidFill>
                <a:latin typeface="Arial" panose="020B0604020202020204" pitchFamily="34" charset="0"/>
                <a:cs typeface="Arial" panose="020B0604020202020204" pitchFamily="34" charset="0"/>
              </a:rPr>
              <a:t>2017 ve 2018 yılları Yatırım Programında yayımlanan Genel Müdürlüğümüzce uygulanan projeler</a:t>
            </a:r>
          </a:p>
          <a:p>
            <a:pPr algn="ctr"/>
            <a:endParaRPr lang="tr-TR" dirty="0">
              <a:solidFill>
                <a:schemeClr val="tx1"/>
              </a:solidFill>
              <a:latin typeface="Arial" panose="020B0604020202020204" pitchFamily="34" charset="0"/>
              <a:cs typeface="Arial" panose="020B0604020202020204" pitchFamily="34" charset="0"/>
            </a:endParaRPr>
          </a:p>
          <a:p>
            <a:endParaRPr lang="tr-TR" dirty="0">
              <a:solidFill>
                <a:schemeClr val="tx1"/>
              </a:solidFill>
              <a:latin typeface="Arial" panose="020B0604020202020204" pitchFamily="34" charset="0"/>
              <a:cs typeface="Arial" panose="020B0604020202020204" pitchFamily="34" charset="0"/>
            </a:endParaRPr>
          </a:p>
          <a:p>
            <a:endParaRPr lang="tr-TR" dirty="0">
              <a:solidFill>
                <a:schemeClr val="tx1"/>
              </a:solidFill>
              <a:latin typeface="Arial" panose="020B0604020202020204" pitchFamily="34" charset="0"/>
              <a:cs typeface="Arial" panose="020B0604020202020204" pitchFamily="34" charset="0"/>
            </a:endParaRPr>
          </a:p>
          <a:p>
            <a:r>
              <a:rPr lang="tr-TR" dirty="0">
                <a:solidFill>
                  <a:schemeClr val="tx1"/>
                </a:solidFill>
                <a:latin typeface="Arial" panose="020B0604020202020204" pitchFamily="34" charset="0"/>
                <a:cs typeface="Arial" panose="020B0604020202020204" pitchFamily="34" charset="0"/>
              </a:rPr>
              <a:t>1- Ölçme Değerlendirme Uygulamalarını İzleme Araştırma ve Geliştirme Projesi </a:t>
            </a:r>
          </a:p>
          <a:p>
            <a:endParaRPr lang="tr-TR" dirty="0">
              <a:solidFill>
                <a:schemeClr val="tx1"/>
              </a:solidFill>
              <a:latin typeface="Arial" panose="020B0604020202020204" pitchFamily="34" charset="0"/>
              <a:cs typeface="Arial" panose="020B0604020202020204" pitchFamily="34" charset="0"/>
            </a:endParaRPr>
          </a:p>
          <a:p>
            <a:r>
              <a:rPr lang="tr-TR" dirty="0">
                <a:solidFill>
                  <a:schemeClr val="tx1"/>
                </a:solidFill>
                <a:latin typeface="Arial" panose="020B0604020202020204" pitchFamily="34" charset="0"/>
                <a:cs typeface="Arial" panose="020B0604020202020204" pitchFamily="34" charset="0"/>
              </a:rPr>
              <a:t>2- Akademik Becerilerin İzlenmesi ve Değerlendirilmesi Projesi</a:t>
            </a:r>
          </a:p>
          <a:p>
            <a:endParaRPr lang="tr-TR" dirty="0">
              <a:solidFill>
                <a:schemeClr val="tx1"/>
              </a:solidFill>
              <a:latin typeface="Arial" panose="020B0604020202020204" pitchFamily="34" charset="0"/>
              <a:cs typeface="Arial" panose="020B0604020202020204" pitchFamily="34" charset="0"/>
            </a:endParaRPr>
          </a:p>
          <a:p>
            <a:r>
              <a:rPr lang="tr-TR" dirty="0">
                <a:solidFill>
                  <a:schemeClr val="tx1"/>
                </a:solidFill>
                <a:latin typeface="Arial" panose="020B0604020202020204" pitchFamily="34" charset="0"/>
                <a:cs typeface="Arial" panose="020B0604020202020204" pitchFamily="34" charset="0"/>
              </a:rPr>
              <a:t>3- e- sınav Projesi  </a:t>
            </a:r>
          </a:p>
          <a:p>
            <a:endParaRPr lang="tr-TR" dirty="0">
              <a:solidFill>
                <a:schemeClr val="tx1"/>
              </a:solidFill>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Ölçme Değerlendirme Uygulamalarını İzleme, Araştırma ve Geliştirme Projesi, 3 yıl süre ile uygulanmak üzere 2017 Yılı Yatırım Programı’nda yayımlanmıştır. 81 ilimizde Ölçme Değerlendirme Merkezleri kurularak ölçme değerlendirme uygulamalarına bir standart getirmeyi hedefleyen proje Genel Müdürlüğümüzce yürütülmektedir. Ö Ölçme Değerlendirme Uygulamalarını İzleme, Araştırma ve Geliştirme Projesi, 3 yıl süre ile uygulanmak üzere 2017 Yılı Yatırım Programı’nda yayımlanmıştır. 81 ilimizde Ölçme Değerlendirme Merkezleri kurularak ölçme değerlendirme uygulamalarına bir standart getirmeyi hedefleyen proje Genel Müdürlüğümüzce yürütülmektedir. Ölçme Değerlendirme Uygulamalarını İzleme, Araştırma ve Geliştirme Projesi, 3 yıl süre ile uygulanmak üzere 2017 Yılı Yatırım Programı’nda yayımlanmıştır. 81 ilimizde Ölçme Değerlendirme Merkezleri kurularak ölçme değerlendirme uygulamalarına bir standart getirmeyi hedefleyen proje Genel Müdürlüğümüzce yürütülmektedir. </a:t>
            </a:r>
            <a:r>
              <a:rPr lang="tr-TR" dirty="0" err="1">
                <a:latin typeface="Arial" panose="020B0604020202020204" pitchFamily="34" charset="0"/>
                <a:cs typeface="Arial" panose="020B0604020202020204" pitchFamily="34" charset="0"/>
              </a:rPr>
              <a:t>lçme</a:t>
            </a:r>
            <a:r>
              <a:rPr lang="tr-TR" dirty="0">
                <a:latin typeface="Arial" panose="020B0604020202020204" pitchFamily="34" charset="0"/>
                <a:cs typeface="Arial" panose="020B0604020202020204" pitchFamily="34" charset="0"/>
              </a:rPr>
              <a:t> Değerlendirme Uygulamalarını İzleme, Araştırma ve Geliştirme Projesi Ölçme Değerlendirme Uygulamalarını İzleme, Araştırma ve Geliştirme </a:t>
            </a:r>
            <a:r>
              <a:rPr lang="tr-TR" dirty="0" err="1">
                <a:latin typeface="Arial" panose="020B0604020202020204" pitchFamily="34" charset="0"/>
                <a:cs typeface="Arial" panose="020B0604020202020204" pitchFamily="34" charset="0"/>
              </a:rPr>
              <a:t>Projes</a:t>
            </a:r>
            <a:endParaRPr lang="tr-TR" dirty="0">
              <a:solidFill>
                <a:schemeClr val="tx1"/>
              </a:solidFill>
              <a:latin typeface="Arial" panose="020B0604020202020204" pitchFamily="34" charset="0"/>
              <a:cs typeface="Arial" panose="020B0604020202020204" pitchFamily="34" charset="0"/>
            </a:endParaRPr>
          </a:p>
        </p:txBody>
      </p:sp>
      <p:sp>
        <p:nvSpPr>
          <p:cNvPr id="6" name="Dikdörtgen 5"/>
          <p:cNvSpPr/>
          <p:nvPr/>
        </p:nvSpPr>
        <p:spPr>
          <a:xfrm>
            <a:off x="397759" y="4168234"/>
            <a:ext cx="8352928" cy="369332"/>
          </a:xfrm>
          <a:prstGeom prst="rect">
            <a:avLst/>
          </a:prstGeom>
        </p:spPr>
        <p:txBody>
          <a:bodyPr wrap="square">
            <a:spAutoFit/>
          </a:bodyPr>
          <a:lstStyle/>
          <a:p>
            <a:pPr algn="just"/>
            <a:r>
              <a:rPr lang="tr-TR" dirty="0"/>
              <a:t>	</a:t>
            </a:r>
          </a:p>
        </p:txBody>
      </p:sp>
    </p:spTree>
    <p:extLst>
      <p:ext uri="{BB962C8B-B14F-4D97-AF65-F5344CB8AC3E}">
        <p14:creationId xmlns:p14="http://schemas.microsoft.com/office/powerpoint/2010/main" val="1511076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descr="C:\Users\Emine AZDIKEN\Desktop\Resim2.jpg"/>
          <p:cNvPicPr>
            <a:picLocks noChangeAspect="1" noChangeArrowheads="1"/>
          </p:cNvPicPr>
          <p:nvPr/>
        </p:nvPicPr>
        <p:blipFill>
          <a:blip r:embed="rId2" cstate="print"/>
          <a:srcRect/>
          <a:stretch>
            <a:fillRect/>
          </a:stretch>
        </p:blipFill>
        <p:spPr bwMode="auto">
          <a:xfrm>
            <a:off x="31159" y="-53978"/>
            <a:ext cx="9144000" cy="6858000"/>
          </a:xfrm>
          <a:prstGeom prst="rect">
            <a:avLst/>
          </a:prstGeom>
          <a:noFill/>
          <a:ln w="9525">
            <a:noFill/>
            <a:miter lim="800000"/>
            <a:headEnd/>
            <a:tailEnd/>
          </a:ln>
        </p:spPr>
      </p:pic>
      <p:sp>
        <p:nvSpPr>
          <p:cNvPr id="2" name="Kenar Çubuğu"/>
          <p:cNvSpPr/>
          <p:nvPr/>
        </p:nvSpPr>
        <p:spPr>
          <a:xfrm>
            <a:off x="323528" y="1052737"/>
            <a:ext cx="8427159" cy="1944216"/>
          </a:xfrm>
          <a:prstGeom prst="rect">
            <a:avLst/>
          </a:prstGeom>
          <a:solidFill>
            <a:schemeClr val="bg1">
              <a:alpha val="18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45703" rIns="182880" bIns="45703" rtlCol="0" anchor="t">
            <a:noAutofit/>
          </a:bodyPr>
          <a:lstStyle/>
          <a:p>
            <a:pPr algn="ctr"/>
            <a:r>
              <a:rPr lang="tr-TR" b="1" dirty="0">
                <a:solidFill>
                  <a:schemeClr val="tx1"/>
                </a:solidFill>
                <a:latin typeface="Arial" panose="020B0604020202020204" pitchFamily="34" charset="0"/>
                <a:cs typeface="Arial" panose="020B0604020202020204" pitchFamily="34" charset="0"/>
              </a:rPr>
              <a:t>ÖLÇME DEĞERLENDİRME UYGULAMALARINI İZLEME </a:t>
            </a:r>
            <a:endParaRPr lang="tr-TR" dirty="0">
              <a:solidFill>
                <a:schemeClr val="tx1"/>
              </a:solidFill>
              <a:latin typeface="Arial" panose="020B0604020202020204" pitchFamily="34" charset="0"/>
              <a:cs typeface="Arial" panose="020B0604020202020204" pitchFamily="34" charset="0"/>
            </a:endParaRPr>
          </a:p>
          <a:p>
            <a:pPr algn="ctr"/>
            <a:r>
              <a:rPr lang="tr-TR" b="1" dirty="0">
                <a:solidFill>
                  <a:schemeClr val="tx1"/>
                </a:solidFill>
                <a:latin typeface="Arial" panose="020B0604020202020204" pitchFamily="34" charset="0"/>
                <a:cs typeface="Arial" panose="020B0604020202020204" pitchFamily="34" charset="0"/>
              </a:rPr>
              <a:t>ARAŞTIRMA VE GELİŞTİRME PROJESI </a:t>
            </a:r>
            <a:endParaRPr lang="tr-TR" dirty="0">
              <a:solidFill>
                <a:schemeClr val="tx1"/>
              </a:solidFill>
              <a:latin typeface="Arial" panose="020B0604020202020204" pitchFamily="34" charset="0"/>
              <a:cs typeface="Arial" panose="020B0604020202020204" pitchFamily="34" charset="0"/>
            </a:endParaRPr>
          </a:p>
        </p:txBody>
      </p:sp>
      <p:sp>
        <p:nvSpPr>
          <p:cNvPr id="6" name="Dikdörtgen 5"/>
          <p:cNvSpPr/>
          <p:nvPr/>
        </p:nvSpPr>
        <p:spPr>
          <a:xfrm>
            <a:off x="397759" y="4168234"/>
            <a:ext cx="8352928" cy="1754326"/>
          </a:xfrm>
          <a:prstGeom prst="rect">
            <a:avLst/>
          </a:prstGeom>
        </p:spPr>
        <p:txBody>
          <a:bodyPr wrap="square">
            <a:spAutoFit/>
          </a:bodyPr>
          <a:lstStyle/>
          <a:p>
            <a:pPr algn="just"/>
            <a:r>
              <a:rPr lang="tr-TR" dirty="0"/>
              <a:t>	Proje kapsamında 2017 yılında 24 ilde, 2018 yılında ise 35 ilde ölçme değerlendirme merkezi kurulmuş bu merkezlerde görev yapacak personel eğitimleri gerçekleştirilmiştir. Ekipman ve malzeme ihtiyacı yönünden desteklenmeye başlanan merkezler aracılığı ile Genel Müdürlüğümüz koordinasyonunda ‘Öğrenci Başarı İzleme Araştırmaları’ sisteminin alt yapısı oluşturulmuştur. </a:t>
            </a:r>
          </a:p>
        </p:txBody>
      </p:sp>
      <p:sp>
        <p:nvSpPr>
          <p:cNvPr id="7" name="Dikdörtgen 6"/>
          <p:cNvSpPr/>
          <p:nvPr/>
        </p:nvSpPr>
        <p:spPr>
          <a:xfrm>
            <a:off x="397758" y="2204864"/>
            <a:ext cx="8278697" cy="1477328"/>
          </a:xfrm>
          <a:prstGeom prst="rect">
            <a:avLst/>
          </a:prstGeom>
        </p:spPr>
        <p:txBody>
          <a:bodyPr wrap="square">
            <a:spAutoFit/>
          </a:bodyPr>
          <a:lstStyle/>
          <a:p>
            <a:pPr algn="just"/>
            <a:r>
              <a:rPr lang="tr-TR" dirty="0">
                <a:latin typeface="Arial" panose="020B0604020202020204" pitchFamily="34" charset="0"/>
                <a:cs typeface="Arial" panose="020B0604020202020204" pitchFamily="34" charset="0"/>
              </a:rPr>
              <a:t>	Ölçme Değerlendirme Uygulamalarını İzleme, Araştırma ve Geliştirme Projesi, 3 yıl süre ile uygulanmak üzere 2017 ve 2018  Yılları Yatırım </a:t>
            </a:r>
            <a:r>
              <a:rPr lang="tr-TR" dirty="0" err="1">
                <a:latin typeface="Arial" panose="020B0604020202020204" pitchFamily="34" charset="0"/>
                <a:cs typeface="Arial" panose="020B0604020202020204" pitchFamily="34" charset="0"/>
              </a:rPr>
              <a:t>Programları’nda</a:t>
            </a:r>
            <a:r>
              <a:rPr lang="tr-TR" dirty="0">
                <a:latin typeface="Arial" panose="020B0604020202020204" pitchFamily="34" charset="0"/>
                <a:cs typeface="Arial" panose="020B0604020202020204" pitchFamily="34" charset="0"/>
              </a:rPr>
              <a:t> yayımlanmıştır. 81 ilimizde Ölçme Değerlendirme Merkezleri kurularak ölçme değerlendirme uygulamalarına ülke genelinde bir standart getirmeyi hedefleyen proje Genel Müdürlüğümüzce yürütülmektedir. </a:t>
            </a:r>
          </a:p>
        </p:txBody>
      </p:sp>
    </p:spTree>
    <p:extLst>
      <p:ext uri="{BB962C8B-B14F-4D97-AF65-F5344CB8AC3E}">
        <p14:creationId xmlns:p14="http://schemas.microsoft.com/office/powerpoint/2010/main" val="1511076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descr="C:\Users\Emine AZDIKEN\Desktop\Resim2.jpg"/>
          <p:cNvPicPr>
            <a:picLocks noChangeAspect="1" noChangeArrowheads="1"/>
          </p:cNvPicPr>
          <p:nvPr/>
        </p:nvPicPr>
        <p:blipFill>
          <a:blip r:embed="rId2" cstate="print"/>
          <a:srcRect/>
          <a:stretch>
            <a:fillRect/>
          </a:stretch>
        </p:blipFill>
        <p:spPr bwMode="auto">
          <a:xfrm>
            <a:off x="31159" y="-53978"/>
            <a:ext cx="9144000" cy="6858000"/>
          </a:xfrm>
          <a:prstGeom prst="rect">
            <a:avLst/>
          </a:prstGeom>
          <a:noFill/>
          <a:ln w="9525">
            <a:noFill/>
            <a:miter lim="800000"/>
            <a:headEnd/>
            <a:tailEnd/>
          </a:ln>
        </p:spPr>
      </p:pic>
      <p:sp>
        <p:nvSpPr>
          <p:cNvPr id="2" name="Kenar Çubuğu"/>
          <p:cNvSpPr/>
          <p:nvPr/>
        </p:nvSpPr>
        <p:spPr>
          <a:xfrm>
            <a:off x="389579" y="811793"/>
            <a:ext cx="8427159" cy="1944216"/>
          </a:xfrm>
          <a:prstGeom prst="rect">
            <a:avLst/>
          </a:prstGeom>
          <a:solidFill>
            <a:schemeClr val="bg1">
              <a:alpha val="18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45703" rIns="182880" bIns="45703" rtlCol="0" anchor="t">
            <a:noAutofit/>
          </a:bodyPr>
          <a:lstStyle/>
          <a:p>
            <a:pPr algn="ctr"/>
            <a:r>
              <a:rPr lang="tr-TR" b="1" dirty="0">
                <a:solidFill>
                  <a:schemeClr val="tx1"/>
                </a:solidFill>
                <a:latin typeface="Arial" panose="020B0604020202020204" pitchFamily="34" charset="0"/>
                <a:cs typeface="Arial" panose="020B0604020202020204" pitchFamily="34" charset="0"/>
              </a:rPr>
              <a:t>ÖLÇME DEĞERLENDİRME UYGULAMALARINI İZLEME </a:t>
            </a:r>
            <a:endParaRPr lang="tr-TR" dirty="0">
              <a:solidFill>
                <a:schemeClr val="tx1"/>
              </a:solidFill>
              <a:latin typeface="Arial" panose="020B0604020202020204" pitchFamily="34" charset="0"/>
              <a:cs typeface="Arial" panose="020B0604020202020204" pitchFamily="34" charset="0"/>
            </a:endParaRPr>
          </a:p>
          <a:p>
            <a:pPr algn="ctr"/>
            <a:r>
              <a:rPr lang="tr-TR" b="1" dirty="0">
                <a:solidFill>
                  <a:schemeClr val="tx1"/>
                </a:solidFill>
                <a:latin typeface="Arial" panose="020B0604020202020204" pitchFamily="34" charset="0"/>
                <a:cs typeface="Arial" panose="020B0604020202020204" pitchFamily="34" charset="0"/>
              </a:rPr>
              <a:t>ARAŞTIRMA VE GELİŞTİRME PROJESI </a:t>
            </a:r>
            <a:endParaRPr lang="tr-TR" dirty="0">
              <a:solidFill>
                <a:schemeClr val="tx1"/>
              </a:solidFill>
              <a:latin typeface="Arial" panose="020B0604020202020204" pitchFamily="34" charset="0"/>
              <a:cs typeface="Arial" panose="020B0604020202020204" pitchFamily="34" charset="0"/>
            </a:endParaRPr>
          </a:p>
        </p:txBody>
      </p:sp>
      <p:graphicFrame>
        <p:nvGraphicFramePr>
          <p:cNvPr id="5" name="Tablo 4"/>
          <p:cNvGraphicFramePr>
            <a:graphicFrameLocks noGrp="1"/>
          </p:cNvGraphicFramePr>
          <p:nvPr>
            <p:extLst>
              <p:ext uri="{D42A27DB-BD31-4B8C-83A1-F6EECF244321}">
                <p14:modId xmlns:p14="http://schemas.microsoft.com/office/powerpoint/2010/main" val="1176543312"/>
              </p:ext>
            </p:extLst>
          </p:nvPr>
        </p:nvGraphicFramePr>
        <p:xfrm>
          <a:off x="539552" y="1390835"/>
          <a:ext cx="7512338" cy="5413199"/>
        </p:xfrm>
        <a:graphic>
          <a:graphicData uri="http://schemas.openxmlformats.org/drawingml/2006/table">
            <a:tbl>
              <a:tblPr firstRow="1" firstCol="1" bandRow="1">
                <a:tableStyleId>{5C22544A-7EE6-4342-B048-85BDC9FD1C3A}</a:tableStyleId>
              </a:tblPr>
              <a:tblGrid>
                <a:gridCol w="2880320">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4199970">
                  <a:extLst>
                    <a:ext uri="{9D8B030D-6E8A-4147-A177-3AD203B41FA5}">
                      <a16:colId xmlns:a16="http://schemas.microsoft.com/office/drawing/2014/main" val="20002"/>
                    </a:ext>
                  </a:extLst>
                </a:gridCol>
              </a:tblGrid>
              <a:tr h="416399">
                <a:tc>
                  <a:txBody>
                    <a:bodyPr/>
                    <a:lstStyle/>
                    <a:p>
                      <a:pPr algn="ctr">
                        <a:lnSpc>
                          <a:spcPct val="115000"/>
                        </a:lnSpc>
                        <a:spcAft>
                          <a:spcPts val="0"/>
                        </a:spcAft>
                      </a:pPr>
                      <a:r>
                        <a:rPr lang="tr-TR" sz="1200" dirty="0">
                          <a:effectLst/>
                        </a:rPr>
                        <a:t>2017</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 </a:t>
                      </a:r>
                    </a:p>
                    <a:p>
                      <a:pPr algn="ctr">
                        <a:lnSpc>
                          <a:spcPct val="115000"/>
                        </a:lnSpc>
                        <a:spcAft>
                          <a:spcPts val="0"/>
                        </a:spcAft>
                      </a:pPr>
                      <a:r>
                        <a:rPr lang="tr-TR" sz="1200">
                          <a:effectLst/>
                        </a:rPr>
                        <a:t>2018 1. FAZ</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00"/>
                  </a:ext>
                </a:extLst>
              </a:tr>
              <a:tr h="208200">
                <a:tc>
                  <a:txBody>
                    <a:bodyPr/>
                    <a:lstStyle/>
                    <a:p>
                      <a:pPr>
                        <a:lnSpc>
                          <a:spcPct val="115000"/>
                        </a:lnSpc>
                        <a:spcAft>
                          <a:spcPts val="0"/>
                        </a:spcAft>
                      </a:pPr>
                      <a:r>
                        <a:rPr lang="tr-TR" sz="1200">
                          <a:effectLst/>
                        </a:rPr>
                        <a:t>ADIYAMAN</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ADANA</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01"/>
                  </a:ext>
                </a:extLst>
              </a:tr>
              <a:tr h="208200">
                <a:tc>
                  <a:txBody>
                    <a:bodyPr/>
                    <a:lstStyle/>
                    <a:p>
                      <a:pPr>
                        <a:lnSpc>
                          <a:spcPct val="115000"/>
                        </a:lnSpc>
                        <a:spcAft>
                          <a:spcPts val="0"/>
                        </a:spcAft>
                      </a:pPr>
                      <a:r>
                        <a:rPr lang="tr-TR" sz="1200">
                          <a:effectLst/>
                        </a:rPr>
                        <a:t>AFYONKARAHİSAR</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AMASYA</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02"/>
                  </a:ext>
                </a:extLst>
              </a:tr>
              <a:tr h="208200">
                <a:tc>
                  <a:txBody>
                    <a:bodyPr/>
                    <a:lstStyle/>
                    <a:p>
                      <a:pPr>
                        <a:lnSpc>
                          <a:spcPct val="115000"/>
                        </a:lnSpc>
                        <a:spcAft>
                          <a:spcPts val="0"/>
                        </a:spcAft>
                      </a:pPr>
                      <a:r>
                        <a:rPr lang="tr-TR" sz="1200">
                          <a:effectLst/>
                        </a:rPr>
                        <a:t>ARTVİN</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ANKARA</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03"/>
                  </a:ext>
                </a:extLst>
              </a:tr>
              <a:tr h="208200">
                <a:tc>
                  <a:txBody>
                    <a:bodyPr/>
                    <a:lstStyle/>
                    <a:p>
                      <a:pPr>
                        <a:lnSpc>
                          <a:spcPct val="115000"/>
                        </a:lnSpc>
                        <a:spcAft>
                          <a:spcPts val="0"/>
                        </a:spcAft>
                      </a:pPr>
                      <a:r>
                        <a:rPr lang="tr-TR" sz="1200">
                          <a:effectLst/>
                        </a:rPr>
                        <a:t>AYDIN</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BALIKESİR</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04"/>
                  </a:ext>
                </a:extLst>
              </a:tr>
              <a:tr h="208200">
                <a:tc>
                  <a:txBody>
                    <a:bodyPr/>
                    <a:lstStyle/>
                    <a:p>
                      <a:pPr>
                        <a:lnSpc>
                          <a:spcPct val="115000"/>
                        </a:lnSpc>
                        <a:spcAft>
                          <a:spcPts val="0"/>
                        </a:spcAft>
                      </a:pPr>
                      <a:r>
                        <a:rPr lang="tr-TR" sz="1200">
                          <a:effectLst/>
                        </a:rPr>
                        <a:t>BURDUR</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BARTIN</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05"/>
                  </a:ext>
                </a:extLst>
              </a:tr>
              <a:tr h="208200">
                <a:tc>
                  <a:txBody>
                    <a:bodyPr/>
                    <a:lstStyle/>
                    <a:p>
                      <a:pPr>
                        <a:lnSpc>
                          <a:spcPct val="115000"/>
                        </a:lnSpc>
                        <a:spcAft>
                          <a:spcPts val="0"/>
                        </a:spcAft>
                      </a:pPr>
                      <a:r>
                        <a:rPr lang="tr-TR" sz="1200">
                          <a:effectLst/>
                        </a:rPr>
                        <a:t>BURSA</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BİLECİK</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06"/>
                  </a:ext>
                </a:extLst>
              </a:tr>
              <a:tr h="208200">
                <a:tc>
                  <a:txBody>
                    <a:bodyPr/>
                    <a:lstStyle/>
                    <a:p>
                      <a:pPr>
                        <a:lnSpc>
                          <a:spcPct val="115000"/>
                        </a:lnSpc>
                        <a:spcAft>
                          <a:spcPts val="0"/>
                        </a:spcAft>
                      </a:pPr>
                      <a:r>
                        <a:rPr lang="tr-TR" sz="1200">
                          <a:effectLst/>
                        </a:rPr>
                        <a:t>ERZURUM</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BİNGÖL</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07"/>
                  </a:ext>
                </a:extLst>
              </a:tr>
              <a:tr h="208200">
                <a:tc>
                  <a:txBody>
                    <a:bodyPr/>
                    <a:lstStyle/>
                    <a:p>
                      <a:pPr>
                        <a:lnSpc>
                          <a:spcPct val="115000"/>
                        </a:lnSpc>
                        <a:spcAft>
                          <a:spcPts val="0"/>
                        </a:spcAft>
                      </a:pPr>
                      <a:r>
                        <a:rPr lang="tr-TR" sz="1200">
                          <a:effectLst/>
                        </a:rPr>
                        <a:t>GAZİANTEP</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BOLU</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08"/>
                  </a:ext>
                </a:extLst>
              </a:tr>
              <a:tr h="208200">
                <a:tc>
                  <a:txBody>
                    <a:bodyPr/>
                    <a:lstStyle/>
                    <a:p>
                      <a:pPr>
                        <a:lnSpc>
                          <a:spcPct val="115000"/>
                        </a:lnSpc>
                        <a:spcAft>
                          <a:spcPts val="0"/>
                        </a:spcAft>
                      </a:pPr>
                      <a:r>
                        <a:rPr lang="tr-TR" sz="1200">
                          <a:effectLst/>
                        </a:rPr>
                        <a:t>ISPARTA</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ÇANAKKALE</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09"/>
                  </a:ext>
                </a:extLst>
              </a:tr>
              <a:tr h="208200">
                <a:tc>
                  <a:txBody>
                    <a:bodyPr/>
                    <a:lstStyle/>
                    <a:p>
                      <a:pPr>
                        <a:lnSpc>
                          <a:spcPct val="115000"/>
                        </a:lnSpc>
                        <a:spcAft>
                          <a:spcPts val="0"/>
                        </a:spcAft>
                      </a:pPr>
                      <a:r>
                        <a:rPr lang="tr-TR" sz="1200">
                          <a:effectLst/>
                        </a:rPr>
                        <a:t>MERSİN</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ÇANKIRI</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10"/>
                  </a:ext>
                </a:extLst>
              </a:tr>
              <a:tr h="208200">
                <a:tc>
                  <a:txBody>
                    <a:bodyPr/>
                    <a:lstStyle/>
                    <a:p>
                      <a:pPr>
                        <a:lnSpc>
                          <a:spcPct val="115000"/>
                        </a:lnSpc>
                        <a:spcAft>
                          <a:spcPts val="0"/>
                        </a:spcAft>
                      </a:pPr>
                      <a:r>
                        <a:rPr lang="tr-TR" sz="1200">
                          <a:effectLst/>
                        </a:rPr>
                        <a:t>KASTAMONU</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dirty="0">
                          <a:effectLst/>
                        </a:rPr>
                        <a:t>ÇORUM</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11"/>
                  </a:ext>
                </a:extLst>
              </a:tr>
              <a:tr h="208200">
                <a:tc>
                  <a:txBody>
                    <a:bodyPr/>
                    <a:lstStyle/>
                    <a:p>
                      <a:pPr>
                        <a:lnSpc>
                          <a:spcPct val="115000"/>
                        </a:lnSpc>
                        <a:spcAft>
                          <a:spcPts val="0"/>
                        </a:spcAft>
                      </a:pPr>
                      <a:r>
                        <a:rPr lang="tr-TR" sz="1200">
                          <a:effectLst/>
                        </a:rPr>
                        <a:t>KAYSERİ</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DENİZLİ</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12"/>
                  </a:ext>
                </a:extLst>
              </a:tr>
              <a:tr h="208200">
                <a:tc>
                  <a:txBody>
                    <a:bodyPr/>
                    <a:lstStyle/>
                    <a:p>
                      <a:pPr>
                        <a:lnSpc>
                          <a:spcPct val="115000"/>
                        </a:lnSpc>
                        <a:spcAft>
                          <a:spcPts val="0"/>
                        </a:spcAft>
                      </a:pPr>
                      <a:r>
                        <a:rPr lang="tr-TR" sz="1200">
                          <a:effectLst/>
                        </a:rPr>
                        <a:t>KOCAELİ </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ELAZIĞ</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13"/>
                  </a:ext>
                </a:extLst>
              </a:tr>
              <a:tr h="208200">
                <a:tc>
                  <a:txBody>
                    <a:bodyPr/>
                    <a:lstStyle/>
                    <a:p>
                      <a:pPr>
                        <a:lnSpc>
                          <a:spcPct val="115000"/>
                        </a:lnSpc>
                        <a:spcAft>
                          <a:spcPts val="0"/>
                        </a:spcAft>
                      </a:pPr>
                      <a:r>
                        <a:rPr lang="tr-TR" sz="1200">
                          <a:effectLst/>
                        </a:rPr>
                        <a:t>KONYA</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ERZİNCAN</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14"/>
                  </a:ext>
                </a:extLst>
              </a:tr>
              <a:tr h="208200">
                <a:tc>
                  <a:txBody>
                    <a:bodyPr/>
                    <a:lstStyle/>
                    <a:p>
                      <a:pPr>
                        <a:lnSpc>
                          <a:spcPct val="115000"/>
                        </a:lnSpc>
                        <a:spcAft>
                          <a:spcPts val="0"/>
                        </a:spcAft>
                      </a:pPr>
                      <a:r>
                        <a:rPr lang="tr-TR" sz="1200">
                          <a:effectLst/>
                        </a:rPr>
                        <a:t>MALATYA</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ESKİŞEHİR</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15"/>
                  </a:ext>
                </a:extLst>
              </a:tr>
              <a:tr h="208200">
                <a:tc>
                  <a:txBody>
                    <a:bodyPr/>
                    <a:lstStyle/>
                    <a:p>
                      <a:pPr>
                        <a:lnSpc>
                          <a:spcPct val="115000"/>
                        </a:lnSpc>
                        <a:spcAft>
                          <a:spcPts val="0"/>
                        </a:spcAft>
                      </a:pPr>
                      <a:r>
                        <a:rPr lang="tr-TR" sz="1200">
                          <a:effectLst/>
                        </a:rPr>
                        <a:t>MARDİN</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GİRESUN</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16"/>
                  </a:ext>
                </a:extLst>
              </a:tr>
              <a:tr h="208200">
                <a:tc>
                  <a:txBody>
                    <a:bodyPr/>
                    <a:lstStyle/>
                    <a:p>
                      <a:pPr>
                        <a:lnSpc>
                          <a:spcPct val="115000"/>
                        </a:lnSpc>
                        <a:spcAft>
                          <a:spcPts val="0"/>
                        </a:spcAft>
                      </a:pPr>
                      <a:r>
                        <a:rPr lang="tr-TR" sz="1200">
                          <a:effectLst/>
                        </a:rPr>
                        <a:t>SAKARYA</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HATAY</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17"/>
                  </a:ext>
                </a:extLst>
              </a:tr>
              <a:tr h="208200">
                <a:tc>
                  <a:txBody>
                    <a:bodyPr/>
                    <a:lstStyle/>
                    <a:p>
                      <a:pPr>
                        <a:lnSpc>
                          <a:spcPct val="115000"/>
                        </a:lnSpc>
                        <a:spcAft>
                          <a:spcPts val="0"/>
                        </a:spcAft>
                      </a:pPr>
                      <a:r>
                        <a:rPr lang="tr-TR" sz="1200">
                          <a:effectLst/>
                        </a:rPr>
                        <a:t>SAMSUN</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İZMİR</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18"/>
                  </a:ext>
                </a:extLst>
              </a:tr>
              <a:tr h="208200">
                <a:tc>
                  <a:txBody>
                    <a:bodyPr/>
                    <a:lstStyle/>
                    <a:p>
                      <a:pPr>
                        <a:lnSpc>
                          <a:spcPct val="115000"/>
                        </a:lnSpc>
                        <a:spcAft>
                          <a:spcPts val="0"/>
                        </a:spcAft>
                      </a:pPr>
                      <a:r>
                        <a:rPr lang="tr-TR" sz="1200">
                          <a:effectLst/>
                        </a:rPr>
                        <a:t>SİVAS</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KIRIKKALE</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19"/>
                  </a:ext>
                </a:extLst>
              </a:tr>
              <a:tr h="208200">
                <a:tc>
                  <a:txBody>
                    <a:bodyPr/>
                    <a:lstStyle/>
                    <a:p>
                      <a:pPr>
                        <a:lnSpc>
                          <a:spcPct val="115000"/>
                        </a:lnSpc>
                        <a:spcAft>
                          <a:spcPts val="0"/>
                        </a:spcAft>
                      </a:pPr>
                      <a:r>
                        <a:rPr lang="tr-TR" sz="1200">
                          <a:effectLst/>
                        </a:rPr>
                        <a:t>TEKİRDAĞ</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KIRKLARELİ</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20"/>
                  </a:ext>
                </a:extLst>
              </a:tr>
              <a:tr h="208200">
                <a:tc>
                  <a:txBody>
                    <a:bodyPr/>
                    <a:lstStyle/>
                    <a:p>
                      <a:pPr>
                        <a:lnSpc>
                          <a:spcPct val="115000"/>
                        </a:lnSpc>
                        <a:spcAft>
                          <a:spcPts val="0"/>
                        </a:spcAft>
                      </a:pPr>
                      <a:r>
                        <a:rPr lang="tr-TR" sz="1200">
                          <a:effectLst/>
                        </a:rPr>
                        <a:t>TOKAT</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dirty="0">
                          <a:effectLst/>
                        </a:rPr>
                        <a:t>KIRŞEHİR</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21"/>
                  </a:ext>
                </a:extLst>
              </a:tr>
              <a:tr h="208200">
                <a:tc>
                  <a:txBody>
                    <a:bodyPr/>
                    <a:lstStyle/>
                    <a:p>
                      <a:pPr>
                        <a:lnSpc>
                          <a:spcPct val="115000"/>
                        </a:lnSpc>
                        <a:spcAft>
                          <a:spcPts val="0"/>
                        </a:spcAft>
                      </a:pPr>
                      <a:r>
                        <a:rPr lang="tr-TR" sz="1200">
                          <a:effectLst/>
                        </a:rPr>
                        <a:t>TRABZON</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KÜTAHYA</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22"/>
                  </a:ext>
                </a:extLst>
              </a:tr>
              <a:tr h="208200">
                <a:tc>
                  <a:txBody>
                    <a:bodyPr/>
                    <a:lstStyle/>
                    <a:p>
                      <a:pPr>
                        <a:lnSpc>
                          <a:spcPct val="115000"/>
                        </a:lnSpc>
                        <a:spcAft>
                          <a:spcPts val="0"/>
                        </a:spcAft>
                      </a:pPr>
                      <a:r>
                        <a:rPr lang="tr-TR" sz="1200">
                          <a:effectLst/>
                        </a:rPr>
                        <a:t>VAN</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a:effectLst/>
                        </a:rPr>
                        <a:t>MANİSA</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23"/>
                  </a:ext>
                </a:extLst>
              </a:tr>
              <a:tr h="208200">
                <a:tc>
                  <a:txBody>
                    <a:bodyPr/>
                    <a:lstStyle/>
                    <a:p>
                      <a:pPr>
                        <a:lnSpc>
                          <a:spcPct val="115000"/>
                        </a:lnSpc>
                        <a:spcAft>
                          <a:spcPts val="0"/>
                        </a:spcAft>
                      </a:pPr>
                      <a:r>
                        <a:rPr lang="tr-TR" sz="1200">
                          <a:effectLst/>
                        </a:rPr>
                        <a:t>KARABÜK</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tc>
                  <a:txBody>
                    <a:bodyPr/>
                    <a:lstStyle/>
                    <a:p>
                      <a:endParaRPr lang="tr-TR" sz="1200">
                        <a:effectLst/>
                        <a:latin typeface="Calibri" panose="020F0502020204030204" pitchFamily="34" charset="0"/>
                      </a:endParaRPr>
                    </a:p>
                  </a:txBody>
                  <a:tcPr marL="38791" marR="38791" marT="0" marB="0" anchor="b"/>
                </a:tc>
                <a:tc>
                  <a:txBody>
                    <a:bodyPr/>
                    <a:lstStyle/>
                    <a:p>
                      <a:pPr>
                        <a:lnSpc>
                          <a:spcPct val="115000"/>
                        </a:lnSpc>
                        <a:spcAft>
                          <a:spcPts val="0"/>
                        </a:spcAft>
                      </a:pPr>
                      <a:r>
                        <a:rPr lang="tr-TR" sz="1200" dirty="0">
                          <a:effectLst/>
                        </a:rPr>
                        <a:t>MUŞ</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791" marR="38791" marT="0" marB="0" anchor="b"/>
                </a:tc>
                <a:extLst>
                  <a:ext uri="{0D108BD9-81ED-4DB2-BD59-A6C34878D82A}">
                    <a16:rowId xmlns:a16="http://schemas.microsoft.com/office/drawing/2014/main" val="10024"/>
                  </a:ext>
                </a:extLst>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1968112857"/>
              </p:ext>
            </p:extLst>
          </p:nvPr>
        </p:nvGraphicFramePr>
        <p:xfrm>
          <a:off x="5060039" y="1897159"/>
          <a:ext cx="2862887" cy="2200275"/>
        </p:xfrm>
        <a:graphic>
          <a:graphicData uri="http://schemas.openxmlformats.org/drawingml/2006/table">
            <a:tbl>
              <a:tblPr firstRow="1" firstCol="1" bandRow="1">
                <a:tableStyleId>{5C22544A-7EE6-4342-B048-85BDC9FD1C3A}</a:tableStyleId>
              </a:tblPr>
              <a:tblGrid>
                <a:gridCol w="2862887">
                  <a:extLst>
                    <a:ext uri="{9D8B030D-6E8A-4147-A177-3AD203B41FA5}">
                      <a16:colId xmlns:a16="http://schemas.microsoft.com/office/drawing/2014/main" val="20000"/>
                    </a:ext>
                  </a:extLst>
                </a:gridCol>
              </a:tblGrid>
              <a:tr h="200025">
                <a:tc>
                  <a:txBody>
                    <a:bodyPr/>
                    <a:lstStyle/>
                    <a:p>
                      <a:pPr>
                        <a:lnSpc>
                          <a:spcPct val="115000"/>
                        </a:lnSpc>
                        <a:spcAft>
                          <a:spcPts val="0"/>
                        </a:spcAft>
                      </a:pPr>
                      <a:r>
                        <a:rPr lang="tr-TR" sz="1200" dirty="0">
                          <a:effectLst/>
                        </a:rPr>
                        <a:t>NİĞDE</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0"/>
                  </a:ext>
                </a:extLst>
              </a:tr>
              <a:tr h="200025">
                <a:tc>
                  <a:txBody>
                    <a:bodyPr/>
                    <a:lstStyle/>
                    <a:p>
                      <a:pPr>
                        <a:lnSpc>
                          <a:spcPct val="115000"/>
                        </a:lnSpc>
                        <a:spcAft>
                          <a:spcPts val="0"/>
                        </a:spcAft>
                      </a:pPr>
                      <a:r>
                        <a:rPr lang="tr-TR" sz="1200">
                          <a:effectLst/>
                        </a:rPr>
                        <a:t>ORDU</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1"/>
                  </a:ext>
                </a:extLst>
              </a:tr>
              <a:tr h="200025">
                <a:tc>
                  <a:txBody>
                    <a:bodyPr/>
                    <a:lstStyle/>
                    <a:p>
                      <a:pPr>
                        <a:lnSpc>
                          <a:spcPct val="115000"/>
                        </a:lnSpc>
                        <a:spcAft>
                          <a:spcPts val="0"/>
                        </a:spcAft>
                      </a:pPr>
                      <a:r>
                        <a:rPr lang="tr-TR" sz="1200">
                          <a:effectLst/>
                        </a:rPr>
                        <a:t>OSMANİYE</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2"/>
                  </a:ext>
                </a:extLst>
              </a:tr>
              <a:tr h="200025">
                <a:tc>
                  <a:txBody>
                    <a:bodyPr/>
                    <a:lstStyle/>
                    <a:p>
                      <a:pPr>
                        <a:lnSpc>
                          <a:spcPct val="115000"/>
                        </a:lnSpc>
                        <a:spcAft>
                          <a:spcPts val="0"/>
                        </a:spcAft>
                      </a:pPr>
                      <a:r>
                        <a:rPr lang="tr-TR" sz="1200" dirty="0">
                          <a:effectLst/>
                        </a:rPr>
                        <a:t>SİNOP</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3"/>
                  </a:ext>
                </a:extLst>
              </a:tr>
              <a:tr h="200025">
                <a:tc>
                  <a:txBody>
                    <a:bodyPr/>
                    <a:lstStyle/>
                    <a:p>
                      <a:pPr>
                        <a:lnSpc>
                          <a:spcPct val="115000"/>
                        </a:lnSpc>
                        <a:spcAft>
                          <a:spcPts val="0"/>
                        </a:spcAft>
                      </a:pPr>
                      <a:r>
                        <a:rPr lang="tr-TR" sz="1200">
                          <a:effectLst/>
                        </a:rPr>
                        <a:t>ŞANLIURFA</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4"/>
                  </a:ext>
                </a:extLst>
              </a:tr>
              <a:tr h="200025">
                <a:tc>
                  <a:txBody>
                    <a:bodyPr/>
                    <a:lstStyle/>
                    <a:p>
                      <a:pPr>
                        <a:lnSpc>
                          <a:spcPct val="115000"/>
                        </a:lnSpc>
                        <a:spcAft>
                          <a:spcPts val="0"/>
                        </a:spcAft>
                      </a:pPr>
                      <a:r>
                        <a:rPr lang="tr-TR" sz="1200">
                          <a:effectLst/>
                        </a:rPr>
                        <a:t>UŞAK</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5"/>
                  </a:ext>
                </a:extLst>
              </a:tr>
              <a:tr h="200025">
                <a:tc>
                  <a:txBody>
                    <a:bodyPr/>
                    <a:lstStyle/>
                    <a:p>
                      <a:pPr>
                        <a:lnSpc>
                          <a:spcPct val="115000"/>
                        </a:lnSpc>
                        <a:spcAft>
                          <a:spcPts val="0"/>
                        </a:spcAft>
                      </a:pPr>
                      <a:r>
                        <a:rPr lang="tr-TR" sz="1200">
                          <a:effectLst/>
                        </a:rPr>
                        <a:t>YOZGAT</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6"/>
                  </a:ext>
                </a:extLst>
              </a:tr>
              <a:tr h="200025">
                <a:tc>
                  <a:txBody>
                    <a:bodyPr/>
                    <a:lstStyle/>
                    <a:p>
                      <a:pPr>
                        <a:lnSpc>
                          <a:spcPct val="115000"/>
                        </a:lnSpc>
                        <a:spcAft>
                          <a:spcPts val="0"/>
                        </a:spcAft>
                      </a:pPr>
                      <a:r>
                        <a:rPr lang="tr-TR" sz="1200">
                          <a:effectLst/>
                        </a:rPr>
                        <a:t>ZONGULDAK</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7"/>
                  </a:ext>
                </a:extLst>
              </a:tr>
              <a:tr h="200025">
                <a:tc>
                  <a:txBody>
                    <a:bodyPr/>
                    <a:lstStyle/>
                    <a:p>
                      <a:pPr>
                        <a:lnSpc>
                          <a:spcPct val="115000"/>
                        </a:lnSpc>
                        <a:spcAft>
                          <a:spcPts val="0"/>
                        </a:spcAft>
                      </a:pPr>
                      <a:r>
                        <a:rPr lang="tr-TR" sz="1200">
                          <a:effectLst/>
                        </a:rPr>
                        <a:t>BATMAN</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8"/>
                  </a:ext>
                </a:extLst>
              </a:tr>
              <a:tr h="200025">
                <a:tc>
                  <a:txBody>
                    <a:bodyPr/>
                    <a:lstStyle/>
                    <a:p>
                      <a:pPr>
                        <a:lnSpc>
                          <a:spcPct val="115000"/>
                        </a:lnSpc>
                        <a:spcAft>
                          <a:spcPts val="0"/>
                        </a:spcAft>
                      </a:pPr>
                      <a:r>
                        <a:rPr lang="tr-TR" sz="1200" dirty="0">
                          <a:effectLst/>
                        </a:rPr>
                        <a:t>EDİRNE</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9"/>
                  </a:ext>
                </a:extLst>
              </a:tr>
              <a:tr h="200025">
                <a:tc>
                  <a:txBody>
                    <a:bodyPr/>
                    <a:lstStyle/>
                    <a:p>
                      <a:pPr>
                        <a:lnSpc>
                          <a:spcPct val="115000"/>
                        </a:lnSpc>
                        <a:spcAft>
                          <a:spcPts val="0"/>
                        </a:spcAft>
                      </a:pPr>
                      <a:r>
                        <a:rPr lang="tr-TR" sz="1200" dirty="0">
                          <a:effectLst/>
                        </a:rPr>
                        <a:t>RİZE</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795371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descr="C:\Users\Emine AZDIKEN\Desktop\Resim2.jpg"/>
          <p:cNvPicPr>
            <a:picLocks noChangeAspect="1" noChangeArrowheads="1"/>
          </p:cNvPicPr>
          <p:nvPr/>
        </p:nvPicPr>
        <p:blipFill>
          <a:blip r:embed="rId2" cstate="print"/>
          <a:srcRect/>
          <a:stretch>
            <a:fillRect/>
          </a:stretch>
        </p:blipFill>
        <p:spPr bwMode="auto">
          <a:xfrm>
            <a:off x="31159" y="-53978"/>
            <a:ext cx="9144000" cy="6858000"/>
          </a:xfrm>
          <a:prstGeom prst="rect">
            <a:avLst/>
          </a:prstGeom>
          <a:noFill/>
          <a:ln w="9525">
            <a:noFill/>
            <a:miter lim="800000"/>
            <a:headEnd/>
            <a:tailEnd/>
          </a:ln>
        </p:spPr>
      </p:pic>
      <p:sp>
        <p:nvSpPr>
          <p:cNvPr id="2" name="Kenar Çubuğu"/>
          <p:cNvSpPr/>
          <p:nvPr/>
        </p:nvSpPr>
        <p:spPr>
          <a:xfrm>
            <a:off x="389579" y="908720"/>
            <a:ext cx="8427159" cy="1944216"/>
          </a:xfrm>
          <a:prstGeom prst="rect">
            <a:avLst/>
          </a:prstGeom>
          <a:solidFill>
            <a:schemeClr val="bg1">
              <a:alpha val="18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45703" rIns="182880" bIns="45703" rtlCol="0" anchor="t">
            <a:noAutofit/>
          </a:bodyPr>
          <a:lstStyle/>
          <a:p>
            <a:pPr algn="ctr"/>
            <a:r>
              <a:rPr lang="tr-TR" b="1" dirty="0">
                <a:solidFill>
                  <a:schemeClr val="tx1"/>
                </a:solidFill>
                <a:latin typeface="Arial" panose="020B0604020202020204" pitchFamily="34" charset="0"/>
                <a:cs typeface="Arial" panose="020B0604020202020204" pitchFamily="34" charset="0"/>
              </a:rPr>
              <a:t>ÖLÇME DEĞERLENDİRME UYGULAMALARINI İZLEME </a:t>
            </a:r>
            <a:endParaRPr lang="tr-TR" dirty="0">
              <a:solidFill>
                <a:schemeClr val="tx1"/>
              </a:solidFill>
              <a:latin typeface="Arial" panose="020B0604020202020204" pitchFamily="34" charset="0"/>
              <a:cs typeface="Arial" panose="020B0604020202020204" pitchFamily="34" charset="0"/>
            </a:endParaRPr>
          </a:p>
          <a:p>
            <a:pPr algn="ctr"/>
            <a:r>
              <a:rPr lang="tr-TR" b="1" dirty="0">
                <a:solidFill>
                  <a:schemeClr val="tx1"/>
                </a:solidFill>
                <a:latin typeface="Arial" panose="020B0604020202020204" pitchFamily="34" charset="0"/>
                <a:cs typeface="Arial" panose="020B0604020202020204" pitchFamily="34" charset="0"/>
              </a:rPr>
              <a:t>ARAŞTIRMA VE GELİŞTİRME PROJESI </a:t>
            </a:r>
            <a:endParaRPr lang="tr-TR" dirty="0">
              <a:solidFill>
                <a:schemeClr val="tx1"/>
              </a:solidFill>
              <a:latin typeface="Arial" panose="020B0604020202020204" pitchFamily="34" charset="0"/>
              <a:cs typeface="Arial" panose="020B0604020202020204"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1107061577"/>
              </p:ext>
            </p:extLst>
          </p:nvPr>
        </p:nvGraphicFramePr>
        <p:xfrm>
          <a:off x="498702" y="1645613"/>
          <a:ext cx="8208912" cy="4752527"/>
        </p:xfrm>
        <a:graphic>
          <a:graphicData uri="http://schemas.openxmlformats.org/drawingml/2006/table">
            <a:tbl>
              <a:tblPr firstRow="1" firstCol="1" bandRow="1">
                <a:tableStyleId>{5C22544A-7EE6-4342-B048-85BDC9FD1C3A}</a:tableStyleId>
              </a:tblPr>
              <a:tblGrid>
                <a:gridCol w="932578">
                  <a:extLst>
                    <a:ext uri="{9D8B030D-6E8A-4147-A177-3AD203B41FA5}">
                      <a16:colId xmlns:a16="http://schemas.microsoft.com/office/drawing/2014/main" val="20000"/>
                    </a:ext>
                  </a:extLst>
                </a:gridCol>
                <a:gridCol w="2622322">
                  <a:extLst>
                    <a:ext uri="{9D8B030D-6E8A-4147-A177-3AD203B41FA5}">
                      <a16:colId xmlns:a16="http://schemas.microsoft.com/office/drawing/2014/main" val="20001"/>
                    </a:ext>
                  </a:extLst>
                </a:gridCol>
                <a:gridCol w="1065805">
                  <a:extLst>
                    <a:ext uri="{9D8B030D-6E8A-4147-A177-3AD203B41FA5}">
                      <a16:colId xmlns:a16="http://schemas.microsoft.com/office/drawing/2014/main" val="20002"/>
                    </a:ext>
                  </a:extLst>
                </a:gridCol>
                <a:gridCol w="3588207">
                  <a:extLst>
                    <a:ext uri="{9D8B030D-6E8A-4147-A177-3AD203B41FA5}">
                      <a16:colId xmlns:a16="http://schemas.microsoft.com/office/drawing/2014/main" val="20003"/>
                    </a:ext>
                  </a:extLst>
                </a:gridCol>
              </a:tblGrid>
              <a:tr h="365579">
                <a:tc>
                  <a:txBody>
                    <a:bodyPr/>
                    <a:lstStyle/>
                    <a:p>
                      <a:endParaRPr lang="tr-TR" sz="1000" dirty="0">
                        <a:effectLst/>
                        <a:latin typeface="Calibri" panose="020F0502020204030204" pitchFamily="34" charset="0"/>
                      </a:endParaRPr>
                    </a:p>
                  </a:txBody>
                  <a:tcPr marL="44450" marR="44450" marT="0" marB="0" anchor="b"/>
                </a:tc>
                <a:tc>
                  <a:txBody>
                    <a:bodyPr/>
                    <a:lstStyle/>
                    <a:p>
                      <a:pPr algn="ctr">
                        <a:lnSpc>
                          <a:spcPct val="115000"/>
                        </a:lnSpc>
                        <a:spcAft>
                          <a:spcPts val="0"/>
                        </a:spcAft>
                      </a:pPr>
                      <a:r>
                        <a:rPr lang="tr-TR" sz="1800" dirty="0">
                          <a:effectLst/>
                        </a:rPr>
                        <a:t>2018 2. FAZ</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endParaRPr lang="tr-TR" sz="1000">
                        <a:effectLst/>
                        <a:latin typeface="Calibri" panose="020F0502020204030204" pitchFamily="34" charset="0"/>
                      </a:endParaRPr>
                    </a:p>
                  </a:txBody>
                  <a:tcPr marL="44450" marR="44450" marT="0" marB="0" anchor="b"/>
                </a:tc>
                <a:tc>
                  <a:txBody>
                    <a:bodyPr/>
                    <a:lstStyle/>
                    <a:p>
                      <a:pPr algn="ctr">
                        <a:lnSpc>
                          <a:spcPct val="115000"/>
                        </a:lnSpc>
                        <a:spcAft>
                          <a:spcPts val="0"/>
                        </a:spcAft>
                      </a:pPr>
                      <a:r>
                        <a:rPr lang="tr-TR" sz="1800" dirty="0">
                          <a:effectLst/>
                        </a:rPr>
                        <a:t>2018 3. FAZ </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0"/>
                  </a:ext>
                </a:extLst>
              </a:tr>
              <a:tr h="365579">
                <a:tc>
                  <a:txBody>
                    <a:bodyPr/>
                    <a:lstStyle/>
                    <a:p>
                      <a:endParaRPr lang="tr-TR" sz="10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dirty="0">
                          <a:effectLst/>
                          <a:latin typeface="+mn-lt"/>
                          <a:ea typeface="+mn-ea"/>
                          <a:cs typeface="+mn-cs"/>
                        </a:rPr>
                        <a:t>AĞRI</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endParaRPr lang="tr-TR" sz="100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dirty="0">
                          <a:effectLst/>
                        </a:rPr>
                        <a:t>ARDAHAN</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1"/>
                  </a:ext>
                </a:extLst>
              </a:tr>
              <a:tr h="365579">
                <a:tc>
                  <a:txBody>
                    <a:bodyPr/>
                    <a:lstStyle/>
                    <a:p>
                      <a:endParaRPr lang="tr-TR" sz="100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dirty="0">
                          <a:effectLst/>
                        </a:rPr>
                        <a:t>AKSARAY</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endParaRPr lang="tr-TR" sz="120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a:effectLst/>
                        </a:rPr>
                        <a:t>BAYBURT</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2"/>
                  </a:ext>
                </a:extLst>
              </a:tr>
              <a:tr h="365579">
                <a:tc>
                  <a:txBody>
                    <a:bodyPr/>
                    <a:lstStyle/>
                    <a:p>
                      <a:endParaRPr lang="tr-TR" sz="100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dirty="0">
                          <a:effectLst/>
                        </a:rPr>
                        <a:t>ANTALYA</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endParaRPr lang="tr-TR" sz="120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a:effectLst/>
                        </a:rPr>
                        <a:t>HAKKARİ</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3"/>
                  </a:ext>
                </a:extLst>
              </a:tr>
              <a:tr h="365579">
                <a:tc>
                  <a:txBody>
                    <a:bodyPr/>
                    <a:lstStyle/>
                    <a:p>
                      <a:endParaRPr lang="tr-TR" sz="100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dirty="0">
                          <a:effectLst/>
                        </a:rPr>
                        <a:t>BİTLİS</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endParaRPr lang="tr-TR" sz="120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a:effectLst/>
                        </a:rPr>
                        <a:t>IĞDIR</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4"/>
                  </a:ext>
                </a:extLst>
              </a:tr>
              <a:tr h="365579">
                <a:tc>
                  <a:txBody>
                    <a:bodyPr/>
                    <a:lstStyle/>
                    <a:p>
                      <a:endParaRPr lang="tr-TR" sz="100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dirty="0">
                          <a:effectLst/>
                        </a:rPr>
                        <a:t>DİYARBAKIR</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endParaRPr lang="tr-TR" sz="120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a:effectLst/>
                        </a:rPr>
                        <a:t>İSTANBUL</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5"/>
                  </a:ext>
                </a:extLst>
              </a:tr>
              <a:tr h="365579">
                <a:tc>
                  <a:txBody>
                    <a:bodyPr/>
                    <a:lstStyle/>
                    <a:p>
                      <a:endParaRPr lang="tr-TR" sz="100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dirty="0">
                          <a:effectLst/>
                        </a:rPr>
                        <a:t>DÜZCE</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endParaRPr lang="tr-TR" sz="120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a:effectLst/>
                        </a:rPr>
                        <a:t>KAHRAMANMARAŞ</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6"/>
                  </a:ext>
                </a:extLst>
              </a:tr>
              <a:tr h="365579">
                <a:tc>
                  <a:txBody>
                    <a:bodyPr/>
                    <a:lstStyle/>
                    <a:p>
                      <a:endParaRPr lang="tr-TR" sz="100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dirty="0">
                          <a:effectLst/>
                        </a:rPr>
                        <a:t>GÜMÜŞHANE</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endParaRPr lang="tr-TR" sz="120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a:effectLst/>
                        </a:rPr>
                        <a:t>MUĞLA</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7"/>
                  </a:ext>
                </a:extLst>
              </a:tr>
              <a:tr h="365579">
                <a:tc>
                  <a:txBody>
                    <a:bodyPr/>
                    <a:lstStyle/>
                    <a:p>
                      <a:endParaRPr lang="tr-TR" sz="100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dirty="0">
                          <a:effectLst/>
                        </a:rPr>
                        <a:t>KARAMAN</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endParaRPr lang="tr-TR" sz="120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a:effectLst/>
                        </a:rPr>
                        <a:t>SİİRT</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8"/>
                  </a:ext>
                </a:extLst>
              </a:tr>
              <a:tr h="365579">
                <a:tc>
                  <a:txBody>
                    <a:bodyPr/>
                    <a:lstStyle/>
                    <a:p>
                      <a:endParaRPr lang="tr-TR" sz="100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dirty="0">
                          <a:effectLst/>
                        </a:rPr>
                        <a:t>KARS</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endParaRPr lang="tr-TR" sz="12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a:effectLst/>
                        </a:rPr>
                        <a:t>ŞIRNAK</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09"/>
                  </a:ext>
                </a:extLst>
              </a:tr>
              <a:tr h="365579">
                <a:tc>
                  <a:txBody>
                    <a:bodyPr/>
                    <a:lstStyle/>
                    <a:p>
                      <a:endParaRPr lang="tr-TR" sz="100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dirty="0">
                          <a:effectLst/>
                        </a:rPr>
                        <a:t>KİLİS</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endParaRPr lang="tr-TR" sz="1200" dirty="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a:effectLst/>
                        </a:rPr>
                        <a:t>TUNCELİ</a:t>
                      </a:r>
                      <a:endParaRPr lang="tr-T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0010"/>
                  </a:ext>
                </a:extLst>
              </a:tr>
              <a:tr h="365579">
                <a:tc>
                  <a:txBody>
                    <a:bodyPr/>
                    <a:lstStyle/>
                    <a:p>
                      <a:endParaRPr lang="tr-TR" sz="100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dirty="0">
                          <a:effectLst/>
                        </a:rPr>
                        <a:t>NEVŞEHİR</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endParaRPr lang="tr-TR" sz="1200" dirty="0">
                        <a:effectLst/>
                        <a:latin typeface="Calibri" panose="020F0502020204030204" pitchFamily="34" charset="0"/>
                      </a:endParaRPr>
                    </a:p>
                  </a:txBody>
                  <a:tcPr marL="44450" marR="44450" marT="0" marB="0" anchor="b"/>
                </a:tc>
                <a:tc>
                  <a:txBody>
                    <a:bodyPr/>
                    <a:lstStyle/>
                    <a:p>
                      <a:endParaRPr lang="tr-TR" sz="1200" dirty="0">
                        <a:effectLst/>
                        <a:latin typeface="Calibri" panose="020F0502020204030204" pitchFamily="34" charset="0"/>
                      </a:endParaRPr>
                    </a:p>
                  </a:txBody>
                  <a:tcPr marL="44450" marR="44450" marT="0" marB="0" anchor="b"/>
                </a:tc>
                <a:extLst>
                  <a:ext uri="{0D108BD9-81ED-4DB2-BD59-A6C34878D82A}">
                    <a16:rowId xmlns:a16="http://schemas.microsoft.com/office/drawing/2014/main" val="10011"/>
                  </a:ext>
                </a:extLst>
              </a:tr>
              <a:tr h="365579">
                <a:tc>
                  <a:txBody>
                    <a:bodyPr/>
                    <a:lstStyle/>
                    <a:p>
                      <a:endParaRPr lang="tr-TR" sz="1000">
                        <a:effectLst/>
                        <a:latin typeface="Calibri" panose="020F0502020204030204" pitchFamily="34" charset="0"/>
                      </a:endParaRPr>
                    </a:p>
                  </a:txBody>
                  <a:tcPr marL="44450" marR="44450" marT="0" marB="0" anchor="b"/>
                </a:tc>
                <a:tc>
                  <a:txBody>
                    <a:bodyPr/>
                    <a:lstStyle/>
                    <a:p>
                      <a:pPr>
                        <a:lnSpc>
                          <a:spcPct val="115000"/>
                        </a:lnSpc>
                        <a:spcAft>
                          <a:spcPts val="0"/>
                        </a:spcAft>
                      </a:pPr>
                      <a:r>
                        <a:rPr lang="tr-TR" sz="1200" dirty="0">
                          <a:effectLst/>
                        </a:rPr>
                        <a:t>YALOVA</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endParaRPr lang="tr-TR" sz="1200">
                        <a:effectLst/>
                        <a:latin typeface="Calibri" panose="020F0502020204030204" pitchFamily="34" charset="0"/>
                      </a:endParaRPr>
                    </a:p>
                  </a:txBody>
                  <a:tcPr marL="44450" marR="44450" marT="0" marB="0" anchor="b"/>
                </a:tc>
                <a:tc>
                  <a:txBody>
                    <a:bodyPr/>
                    <a:lstStyle/>
                    <a:p>
                      <a:endParaRPr lang="tr-TR" sz="1200" dirty="0">
                        <a:effectLst/>
                        <a:latin typeface="Calibri" panose="020F0502020204030204" pitchFamily="34" charset="0"/>
                      </a:endParaRPr>
                    </a:p>
                  </a:txBody>
                  <a:tcPr marL="44450" marR="44450" marT="0"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864214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descr="C:\Users\Emine AZDIKEN\Desktop\Resim2.jpg"/>
          <p:cNvPicPr>
            <a:picLocks noChangeAspect="1" noChangeArrowheads="1"/>
          </p:cNvPicPr>
          <p:nvPr/>
        </p:nvPicPr>
        <p:blipFill>
          <a:blip r:embed="rId2" cstate="print"/>
          <a:srcRect/>
          <a:stretch>
            <a:fillRect/>
          </a:stretch>
        </p:blipFill>
        <p:spPr bwMode="auto">
          <a:xfrm>
            <a:off x="11576" y="0"/>
            <a:ext cx="9144000" cy="6858000"/>
          </a:xfrm>
          <a:prstGeom prst="rect">
            <a:avLst/>
          </a:prstGeom>
          <a:noFill/>
          <a:ln w="9525">
            <a:noFill/>
            <a:miter lim="800000"/>
            <a:headEnd/>
            <a:tailEnd/>
          </a:ln>
        </p:spPr>
      </p:pic>
      <p:sp>
        <p:nvSpPr>
          <p:cNvPr id="4" name="Dikdörtgen 3"/>
          <p:cNvSpPr/>
          <p:nvPr/>
        </p:nvSpPr>
        <p:spPr>
          <a:xfrm>
            <a:off x="431540" y="1988840"/>
            <a:ext cx="8280920" cy="3432222"/>
          </a:xfrm>
          <a:prstGeom prst="rect">
            <a:avLst/>
          </a:prstGeom>
        </p:spPr>
        <p:txBody>
          <a:bodyPr wrap="square">
            <a:spAutoFit/>
          </a:bodyPr>
          <a:lstStyle/>
          <a:p>
            <a:pPr marL="342900" marR="71755" lvl="0" indent="-342900" algn="just" fontAlgn="auto" hangingPunct="1">
              <a:lnSpc>
                <a:spcPts val="1370"/>
              </a:lnSpc>
              <a:spcBef>
                <a:spcPts val="25"/>
              </a:spcBef>
              <a:spcAft>
                <a:spcPts val="0"/>
              </a:spcAft>
              <a:buFont typeface="+mj-lt"/>
              <a:buAutoNum type="alphaLcParenR"/>
              <a:tabLst>
                <a:tab pos="641985" algn="l"/>
              </a:tabLst>
            </a:pPr>
            <a:r>
              <a:rPr lang="tr-TR" spc="-40" dirty="0">
                <a:latin typeface="Times New Roman" panose="02020603050405020304" pitchFamily="18" charset="0"/>
                <a:ea typeface="Times New Roman" panose="02020603050405020304" pitchFamily="18" charset="0"/>
              </a:rPr>
              <a:t>İlgili mevzuat uyarınca </a:t>
            </a:r>
            <a:r>
              <a:rPr lang="tr-TR" spc="-5" dirty="0">
                <a:latin typeface="Times New Roman" panose="02020603050405020304" pitchFamily="18" charset="0"/>
                <a:ea typeface="Times New Roman" panose="02020603050405020304" pitchFamily="18" charset="0"/>
              </a:rPr>
              <a:t>ekiplere</a:t>
            </a:r>
            <a:r>
              <a:rPr lang="tr-TR" spc="-4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verilen</a:t>
            </a:r>
            <a:r>
              <a:rPr lang="tr-TR" spc="-30"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görevleri</a:t>
            </a:r>
            <a:r>
              <a:rPr lang="tr-TR" spc="-10"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yürütmek,</a:t>
            </a:r>
            <a:r>
              <a:rPr lang="tr-TR" spc="-40"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sonuçlandırmak,</a:t>
            </a:r>
            <a:r>
              <a:rPr lang="tr-TR" spc="30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raporlamak</a:t>
            </a:r>
            <a:r>
              <a:rPr lang="tr-TR" dirty="0">
                <a:latin typeface="Times New Roman" panose="02020603050405020304" pitchFamily="18" charset="0"/>
                <a:ea typeface="Times New Roman" panose="02020603050405020304" pitchFamily="18" charset="0"/>
              </a:rPr>
              <a:t> ve</a:t>
            </a:r>
            <a:r>
              <a:rPr lang="tr-TR" spc="-5"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arşivlemek.</a:t>
            </a:r>
            <a:endParaRPr lang="tr-TR" sz="1400" dirty="0">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Font typeface="+mj-lt"/>
              <a:buAutoNum type="alphaLcParenR"/>
            </a:pPr>
            <a:r>
              <a:rPr lang="tr-TR" dirty="0">
                <a:solidFill>
                  <a:srgbClr val="000000"/>
                </a:solidFill>
                <a:latin typeface="Times New Roman" panose="02020603050405020304" pitchFamily="18" charset="0"/>
                <a:ea typeface="Calibri" panose="020F0502020204030204" pitchFamily="34" charset="0"/>
              </a:rPr>
              <a:t>Okul, ilçe, il ve ülke genelinde ortak sınavlar yapılması durumunda koordinasyonu sağlamak</a:t>
            </a:r>
            <a:endParaRPr lang="tr-TR" sz="2000" dirty="0">
              <a:solidFill>
                <a:srgbClr val="000000"/>
              </a:solidFill>
              <a:latin typeface="Times New Roman" panose="02020603050405020304" pitchFamily="18" charset="0"/>
              <a:ea typeface="Calibri" panose="020F0502020204030204" pitchFamily="34" charset="0"/>
            </a:endParaRPr>
          </a:p>
          <a:p>
            <a:pPr marL="342900" lvl="0" indent="-342900" algn="just">
              <a:spcAft>
                <a:spcPts val="0"/>
              </a:spcAft>
              <a:buFont typeface="+mj-lt"/>
              <a:buAutoNum type="alphaLcParenR"/>
            </a:pPr>
            <a:r>
              <a:rPr lang="tr-TR" dirty="0">
                <a:solidFill>
                  <a:srgbClr val="000000"/>
                </a:solidFill>
                <a:latin typeface="Times New Roman" panose="02020603050405020304" pitchFamily="18" charset="0"/>
                <a:ea typeface="Calibri" panose="020F0502020204030204" pitchFamily="34" charset="0"/>
              </a:rPr>
              <a:t>Ölçme ve değerlendirme teknikleri konusunda öğretmen ve okul yöneticilerini bilgilendirmek. ODSGM tarafından verilen eğitimlerin ilde yaygınlaştırılması için çalışmalar yapmak, gerektiğinde eğitim görevlisi olarak görev almak.</a:t>
            </a:r>
            <a:endParaRPr lang="tr-TR" sz="2000" dirty="0">
              <a:solidFill>
                <a:srgbClr val="000000"/>
              </a:solidFill>
              <a:latin typeface="Times New Roman" panose="02020603050405020304" pitchFamily="18" charset="0"/>
              <a:ea typeface="Calibri" panose="020F0502020204030204" pitchFamily="34" charset="0"/>
            </a:endParaRPr>
          </a:p>
          <a:p>
            <a:pPr marL="342900" lvl="0" indent="-342900" algn="just">
              <a:spcAft>
                <a:spcPts val="0"/>
              </a:spcAft>
              <a:buFont typeface="+mj-lt"/>
              <a:buAutoNum type="alphaLcParenR"/>
            </a:pPr>
            <a:r>
              <a:rPr lang="tr-TR" dirty="0">
                <a:solidFill>
                  <a:srgbClr val="000000"/>
                </a:solidFill>
                <a:latin typeface="Times New Roman" panose="02020603050405020304" pitchFamily="18" charset="0"/>
                <a:ea typeface="Calibri" panose="020F0502020204030204" pitchFamily="34" charset="0"/>
              </a:rPr>
              <a:t>İlçe millî eğitim müdürlükleri ile okul/kurumların, ölçme değerlendirme, izleme ve eğitim öğretim planlanması konusunda kapasitesinin artırılmasına yönelik çalışmalar yapmak.</a:t>
            </a:r>
            <a:endParaRPr lang="tr-TR" sz="2000" dirty="0">
              <a:solidFill>
                <a:srgbClr val="000000"/>
              </a:solidFill>
              <a:latin typeface="Times New Roman" panose="02020603050405020304" pitchFamily="18" charset="0"/>
              <a:ea typeface="Calibri" panose="020F0502020204030204" pitchFamily="34" charset="0"/>
            </a:endParaRPr>
          </a:p>
          <a:p>
            <a:pPr marL="342900" lvl="0" indent="-342900" algn="just">
              <a:spcAft>
                <a:spcPts val="0"/>
              </a:spcAft>
              <a:buFont typeface="+mj-lt"/>
              <a:buAutoNum type="alphaLcParenR"/>
            </a:pPr>
            <a:r>
              <a:rPr lang="tr-TR" dirty="0">
                <a:solidFill>
                  <a:srgbClr val="000000"/>
                </a:solidFill>
                <a:latin typeface="Times New Roman" panose="02020603050405020304" pitchFamily="18" charset="0"/>
                <a:ea typeface="Calibri" panose="020F0502020204030204" pitchFamily="34" charset="0"/>
              </a:rPr>
              <a:t>Yapılan sınav sonuçlarına yönelik analiz çalışmaları yapmak veli, öğretmen, okul ve il yöneticilerine geri bildirim verilmesine katkı sağlamak</a:t>
            </a:r>
            <a:endParaRPr lang="tr-TR" sz="2000" dirty="0">
              <a:solidFill>
                <a:srgbClr val="000000"/>
              </a:solidFill>
              <a:effectLst/>
              <a:latin typeface="Times New Roman" panose="02020603050405020304" pitchFamily="18" charset="0"/>
              <a:ea typeface="Calibri" panose="020F0502020204030204" pitchFamily="34" charset="0"/>
            </a:endParaRPr>
          </a:p>
        </p:txBody>
      </p:sp>
      <p:sp>
        <p:nvSpPr>
          <p:cNvPr id="8" name="Dikdörtgen 7"/>
          <p:cNvSpPr/>
          <p:nvPr/>
        </p:nvSpPr>
        <p:spPr>
          <a:xfrm>
            <a:off x="335104" y="1196752"/>
            <a:ext cx="8496944" cy="369332"/>
          </a:xfrm>
          <a:prstGeom prst="rect">
            <a:avLst/>
          </a:prstGeom>
        </p:spPr>
        <p:txBody>
          <a:bodyPr wrap="square">
            <a:spAutoFit/>
          </a:bodyPr>
          <a:lstStyle/>
          <a:p>
            <a:pPr algn="ctr"/>
            <a:r>
              <a:rPr lang="tr-TR" dirty="0"/>
              <a:t>	</a:t>
            </a:r>
            <a:r>
              <a:rPr lang="tr-TR" b="1" dirty="0"/>
              <a:t>Ölçme Değerlendirme Merkezi Görevleri </a:t>
            </a:r>
          </a:p>
        </p:txBody>
      </p:sp>
    </p:spTree>
    <p:extLst>
      <p:ext uri="{BB962C8B-B14F-4D97-AF65-F5344CB8AC3E}">
        <p14:creationId xmlns:p14="http://schemas.microsoft.com/office/powerpoint/2010/main" val="165513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descr="C:\Users\Emine AZDIKEN\Desktop\Resim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Dikdörtgen 1"/>
          <p:cNvSpPr/>
          <p:nvPr/>
        </p:nvSpPr>
        <p:spPr>
          <a:xfrm>
            <a:off x="431540" y="1484784"/>
            <a:ext cx="8280920" cy="4431983"/>
          </a:xfrm>
          <a:prstGeom prst="rect">
            <a:avLst/>
          </a:prstGeom>
        </p:spPr>
        <p:txBody>
          <a:bodyPr wrap="square">
            <a:spAutoFit/>
          </a:bodyPr>
          <a:lstStyle/>
          <a:p>
            <a:pPr lvl="0" algn="just">
              <a:spcAft>
                <a:spcPts val="0"/>
              </a:spcAft>
            </a:pPr>
            <a:r>
              <a:rPr lang="tr-TR" dirty="0">
                <a:solidFill>
                  <a:srgbClr val="000000"/>
                </a:solidFill>
                <a:latin typeface="Times New Roman" panose="02020603050405020304" pitchFamily="18" charset="0"/>
                <a:ea typeface="Calibri" panose="020F0502020204030204" pitchFamily="34" charset="0"/>
              </a:rPr>
              <a:t>f) Açık uçlu soru ve cevap anahtarı hazırlama eğitimleri vermek</a:t>
            </a:r>
            <a:endParaRPr lang="tr-TR" sz="2000" dirty="0">
              <a:solidFill>
                <a:srgbClr val="000000"/>
              </a:solidFill>
              <a:latin typeface="Times New Roman" panose="02020603050405020304" pitchFamily="18" charset="0"/>
              <a:ea typeface="Calibri" panose="020F0502020204030204" pitchFamily="34" charset="0"/>
            </a:endParaRPr>
          </a:p>
          <a:p>
            <a:pPr lvl="0" algn="just">
              <a:spcAft>
                <a:spcPts val="0"/>
              </a:spcAft>
            </a:pPr>
            <a:endParaRPr lang="tr-TR" sz="2000" dirty="0">
              <a:solidFill>
                <a:srgbClr val="000000"/>
              </a:solidFill>
              <a:latin typeface="Times New Roman" panose="02020603050405020304" pitchFamily="18" charset="0"/>
              <a:ea typeface="Calibri" panose="020F0502020204030204" pitchFamily="34" charset="0"/>
            </a:endParaRPr>
          </a:p>
          <a:p>
            <a:pPr lvl="0" algn="just">
              <a:spcAft>
                <a:spcPts val="0"/>
              </a:spcAft>
            </a:pPr>
            <a:r>
              <a:rPr lang="tr-TR" sz="2000" dirty="0">
                <a:solidFill>
                  <a:srgbClr val="000000"/>
                </a:solidFill>
                <a:latin typeface="Times New Roman" panose="02020603050405020304" pitchFamily="18" charset="0"/>
                <a:ea typeface="Calibri" panose="020F0502020204030204" pitchFamily="34" charset="0"/>
              </a:rPr>
              <a:t>g) </a:t>
            </a:r>
            <a:r>
              <a:rPr lang="tr-TR" dirty="0">
                <a:solidFill>
                  <a:srgbClr val="000000"/>
                </a:solidFill>
                <a:latin typeface="Times New Roman" panose="02020603050405020304" pitchFamily="18" charset="0"/>
                <a:ea typeface="Calibri" panose="020F0502020204030204" pitchFamily="34" charset="0"/>
              </a:rPr>
              <a:t>İl genelinde eğitim öğretimi etkileyen faktörleri tespit amaçlı anket geliştirmek ve sınav sonuçları ile birlikte değerlendirilmesine katkı sağlamak</a:t>
            </a:r>
          </a:p>
          <a:p>
            <a:pPr lvl="0" algn="just">
              <a:spcAft>
                <a:spcPts val="0"/>
              </a:spcAft>
            </a:pPr>
            <a:endParaRPr lang="tr-TR" sz="2000" dirty="0">
              <a:solidFill>
                <a:srgbClr val="000000"/>
              </a:solidFill>
              <a:latin typeface="Times New Roman" panose="02020603050405020304" pitchFamily="18" charset="0"/>
              <a:ea typeface="Calibri" panose="020F0502020204030204" pitchFamily="34" charset="0"/>
            </a:endParaRPr>
          </a:p>
          <a:p>
            <a:pPr lvl="0" algn="just">
              <a:spcAft>
                <a:spcPts val="0"/>
              </a:spcAft>
            </a:pPr>
            <a:r>
              <a:rPr lang="tr-TR" dirty="0">
                <a:solidFill>
                  <a:srgbClr val="000000"/>
                </a:solidFill>
                <a:latin typeface="Times New Roman" panose="02020603050405020304" pitchFamily="18" charset="0"/>
                <a:ea typeface="Calibri" panose="020F0502020204030204" pitchFamily="34" charset="0"/>
              </a:rPr>
              <a:t>h) Yapılan çalışmalar sonucu ortaya çıkan verilerin analizi ve </a:t>
            </a:r>
            <a:r>
              <a:rPr lang="tr-TR" dirty="0" err="1">
                <a:solidFill>
                  <a:srgbClr val="000000"/>
                </a:solidFill>
                <a:latin typeface="Times New Roman" panose="02020603050405020304" pitchFamily="18" charset="0"/>
                <a:ea typeface="Calibri" panose="020F0502020204030204" pitchFamily="34" charset="0"/>
              </a:rPr>
              <a:t>raporlaştırılması</a:t>
            </a:r>
            <a:r>
              <a:rPr lang="tr-TR" dirty="0">
                <a:solidFill>
                  <a:srgbClr val="000000"/>
                </a:solidFill>
                <a:latin typeface="Times New Roman" panose="02020603050405020304" pitchFamily="18" charset="0"/>
                <a:ea typeface="Calibri" panose="020F0502020204030204" pitchFamily="34" charset="0"/>
              </a:rPr>
              <a:t> yoluyla ildeki eğitim durumuna ilişkin izleme ve değerlendirme yapmak, il millî eğitim müdürlüğünün eğitim öğretim niteliğine ilişkin yapacağı çalışmalara katkı sunacak verileri toplamak</a:t>
            </a:r>
          </a:p>
          <a:p>
            <a:pPr lvl="0" algn="just">
              <a:spcAft>
                <a:spcPts val="0"/>
              </a:spcAft>
            </a:pPr>
            <a:endParaRPr lang="tr-TR" sz="2000" dirty="0">
              <a:solidFill>
                <a:srgbClr val="000000"/>
              </a:solidFill>
              <a:latin typeface="Times New Roman" panose="02020603050405020304" pitchFamily="18" charset="0"/>
              <a:ea typeface="Calibri" panose="020F0502020204030204" pitchFamily="34" charset="0"/>
            </a:endParaRPr>
          </a:p>
          <a:p>
            <a:pPr lvl="0" algn="just">
              <a:spcAft>
                <a:spcPts val="0"/>
              </a:spcAft>
            </a:pPr>
            <a:r>
              <a:rPr lang="tr-TR" dirty="0">
                <a:solidFill>
                  <a:srgbClr val="000000"/>
                </a:solidFill>
                <a:latin typeface="Times New Roman" panose="02020603050405020304" pitchFamily="18" charset="0"/>
                <a:ea typeface="Calibri" panose="020F0502020204030204" pitchFamily="34" charset="0"/>
              </a:rPr>
              <a:t>i) Öğrenci Başarı İzleme Araştırması (İl İzleme Araştırması), PISA, TIMSS, ABİDE vb. izleme değerlendirme amacı taşıyan (Genel Müdürlükçe yürütülen merkezi sınavlar hariç olmak üzere)   ulusal ve uluslararası ölçme ve değerlendirme uygulamalarını il düzeyinde yürütmek</a:t>
            </a:r>
            <a:r>
              <a:rPr lang="tr-TR" dirty="0">
                <a:latin typeface="Times New Roman" panose="02020603050405020304" pitchFamily="18" charset="0"/>
                <a:ea typeface="Calibri" panose="020F0502020204030204" pitchFamily="34" charset="0"/>
              </a:rPr>
              <a:t>. Genel Müdürlükçe uygulanan</a:t>
            </a:r>
            <a:r>
              <a:rPr lang="tr-TR" spc="-10" dirty="0">
                <a:latin typeface="Times New Roman" panose="02020603050405020304" pitchFamily="18" charset="0"/>
                <a:ea typeface="Calibri" panose="020F0502020204030204" pitchFamily="34" charset="0"/>
              </a:rPr>
              <a:t> </a:t>
            </a:r>
            <a:r>
              <a:rPr lang="tr-TR" spc="-10" dirty="0">
                <a:solidFill>
                  <a:srgbClr val="000000"/>
                </a:solidFill>
                <a:latin typeface="Times New Roman" panose="02020603050405020304" pitchFamily="18" charset="0"/>
                <a:ea typeface="Calibri" panose="020F0502020204030204" pitchFamily="34" charset="0"/>
              </a:rPr>
              <a:t>proje</a:t>
            </a:r>
            <a:r>
              <a:rPr lang="tr-TR" dirty="0">
                <a:solidFill>
                  <a:srgbClr val="000000"/>
                </a:solidFill>
                <a:latin typeface="Times New Roman" panose="02020603050405020304" pitchFamily="18" charset="0"/>
                <a:ea typeface="Calibri" panose="020F0502020204030204" pitchFamily="34" charset="0"/>
              </a:rPr>
              <a:t> faaliyetlerinin organizasyonu ve uygulamasına yönelik ilde yapılacak iş ve işlemleri yürütmek.</a:t>
            </a:r>
            <a:endParaRPr lang="tr-TR" sz="20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968562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descr="C:\Users\Emine AZDIKEN\Desktop\Resim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Dikdörtgen 3"/>
          <p:cNvSpPr/>
          <p:nvPr/>
        </p:nvSpPr>
        <p:spPr>
          <a:xfrm>
            <a:off x="161764" y="1412776"/>
            <a:ext cx="8820472" cy="4524315"/>
          </a:xfrm>
          <a:prstGeom prst="rect">
            <a:avLst/>
          </a:prstGeom>
        </p:spPr>
        <p:txBody>
          <a:bodyPr wrap="square">
            <a:spAutoFit/>
          </a:bodyPr>
          <a:lstStyle/>
          <a:p>
            <a:pPr lvl="0" algn="just">
              <a:spcAft>
                <a:spcPts val="0"/>
              </a:spcAft>
            </a:pPr>
            <a:r>
              <a:rPr lang="tr-TR" dirty="0">
                <a:solidFill>
                  <a:srgbClr val="000000"/>
                </a:solidFill>
                <a:latin typeface="Times New Roman" panose="02020603050405020304" pitchFamily="18" charset="0"/>
                <a:ea typeface="Calibri" panose="020F0502020204030204" pitchFamily="34" charset="0"/>
              </a:rPr>
              <a:t>j) ÖDSGM desteği ile hazırlanan ölçme araçları, soru oluşturma ve değerlendirme yazılımları ve benzer araçların kullanılması konusunda ilde gerekli çalışmaları yürütmek, ilde yapılan uygulamaların takibini ve raporlamasını yapmak. ÖDSGM tarafından hazırlanacak ulusal ve uluslararası raporların hazırlık süreçlerine katkı sağlamak.</a:t>
            </a:r>
          </a:p>
          <a:p>
            <a:pPr lvl="0" algn="just">
              <a:spcAft>
                <a:spcPts val="0"/>
              </a:spcAft>
            </a:pPr>
            <a:endParaRPr lang="tr-TR" sz="2000" dirty="0">
              <a:solidFill>
                <a:srgbClr val="000000"/>
              </a:solidFill>
              <a:latin typeface="Times New Roman" panose="02020603050405020304" pitchFamily="18" charset="0"/>
              <a:ea typeface="Calibri" panose="020F0502020204030204" pitchFamily="34" charset="0"/>
            </a:endParaRPr>
          </a:p>
          <a:p>
            <a:pPr lvl="0" algn="just">
              <a:spcAft>
                <a:spcPts val="0"/>
              </a:spcAft>
            </a:pPr>
            <a:r>
              <a:rPr lang="tr-TR" dirty="0">
                <a:solidFill>
                  <a:srgbClr val="000000"/>
                </a:solidFill>
                <a:latin typeface="Times New Roman" panose="02020603050405020304" pitchFamily="18" charset="0"/>
                <a:ea typeface="Calibri" panose="020F0502020204030204" pitchFamily="34" charset="0"/>
              </a:rPr>
              <a:t>k) İzleme araştırması niteliği taşıyan çalışmalar kapsamında uygulanacak sınavların sorularının hazırlanması, dizgisi, soru kitapçıkları, cevap kağıtları ve ilgili evrakın baskısı, sınav evrakının sevki, sınavın uygulanması, değerlendirilmesi, sınav sonuçlarının belirlenen usulle duyurulması ve il raporunun hazırlanması çalışmalarını organize etmek ve gerekli görevleri yerine getirmek. </a:t>
            </a:r>
          </a:p>
          <a:p>
            <a:pPr lvl="0" algn="just">
              <a:spcAft>
                <a:spcPts val="0"/>
              </a:spcAft>
            </a:pPr>
            <a:endParaRPr lang="tr-TR" sz="2000" dirty="0">
              <a:solidFill>
                <a:srgbClr val="000000"/>
              </a:solidFill>
              <a:latin typeface="Times New Roman" panose="02020603050405020304" pitchFamily="18" charset="0"/>
              <a:ea typeface="Calibri" panose="020F0502020204030204" pitchFamily="34" charset="0"/>
            </a:endParaRPr>
          </a:p>
          <a:p>
            <a:pPr marR="72390" lvl="0" fontAlgn="auto" hangingPunct="1">
              <a:spcAft>
                <a:spcPts val="0"/>
              </a:spcAft>
              <a:tabLst>
                <a:tab pos="649605" algn="l"/>
              </a:tabLst>
            </a:pPr>
            <a:r>
              <a:rPr lang="tr-TR" spc="-5" dirty="0">
                <a:latin typeface="Times New Roman" panose="02020603050405020304" pitchFamily="18" charset="0"/>
                <a:ea typeface="Times New Roman" panose="02020603050405020304" pitchFamily="18" charset="0"/>
              </a:rPr>
              <a:t>l) Görev</a:t>
            </a:r>
            <a:r>
              <a:rPr lang="tr-TR" spc="260"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alanıyla</a:t>
            </a:r>
            <a:r>
              <a:rPr lang="tr-TR" spc="260"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ilgili</a:t>
            </a:r>
            <a:r>
              <a:rPr lang="tr-TR" spc="26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olarak;</a:t>
            </a:r>
            <a:r>
              <a:rPr lang="tr-TR" spc="27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yerel,</a:t>
            </a:r>
            <a:r>
              <a:rPr lang="tr-TR" spc="265"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ulusal</a:t>
            </a:r>
            <a:r>
              <a:rPr lang="tr-TR" spc="260"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ve</a:t>
            </a:r>
            <a:r>
              <a:rPr lang="tr-TR" spc="25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uluslararası</a:t>
            </a:r>
            <a:r>
              <a:rPr lang="tr-TR" spc="26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düzeyde</a:t>
            </a:r>
            <a:r>
              <a:rPr lang="tr-TR" spc="255"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proje,</a:t>
            </a:r>
            <a:r>
              <a:rPr lang="tr-TR" spc="260"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seminer,</a:t>
            </a:r>
            <a:r>
              <a:rPr lang="tr-TR" spc="380"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konferans,</a:t>
            </a:r>
            <a:r>
              <a:rPr lang="tr-TR" spc="10"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çalıştay</a:t>
            </a:r>
            <a:r>
              <a:rPr lang="tr-TR" spc="-25"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ve</a:t>
            </a:r>
            <a:r>
              <a:rPr lang="tr-TR" spc="-5"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benzeri </a:t>
            </a:r>
            <a:r>
              <a:rPr lang="tr-TR" spc="-5" dirty="0">
                <a:latin typeface="Times New Roman" panose="02020603050405020304" pitchFamily="18" charset="0"/>
                <a:ea typeface="Times New Roman" panose="02020603050405020304" pitchFamily="18" charset="0"/>
              </a:rPr>
              <a:t>çalışmalara</a:t>
            </a:r>
            <a:r>
              <a:rPr lang="tr-TR" spc="-10"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katılmak.</a:t>
            </a:r>
          </a:p>
          <a:p>
            <a:pPr marR="72390" lvl="0" fontAlgn="auto" hangingPunct="1">
              <a:spcAft>
                <a:spcPts val="0"/>
              </a:spcAft>
              <a:tabLst>
                <a:tab pos="649605" algn="l"/>
              </a:tabLst>
            </a:pPr>
            <a:endParaRPr lang="tr-TR" sz="1400" dirty="0">
              <a:latin typeface="Times New Roman" panose="02020603050405020304" pitchFamily="18" charset="0"/>
              <a:ea typeface="Times New Roman" panose="02020603050405020304" pitchFamily="18" charset="0"/>
            </a:endParaRPr>
          </a:p>
          <a:p>
            <a:pPr marR="72390" lvl="0" fontAlgn="auto" hangingPunct="1">
              <a:spcAft>
                <a:spcPts val="0"/>
              </a:spcAft>
              <a:tabLst>
                <a:tab pos="649605" algn="l"/>
              </a:tabLst>
            </a:pPr>
            <a:r>
              <a:rPr lang="tr-TR" spc="-5" dirty="0">
                <a:latin typeface="Times New Roman" panose="02020603050405020304" pitchFamily="18" charset="0"/>
                <a:ea typeface="Times New Roman" panose="02020603050405020304" pitchFamily="18" charset="0"/>
              </a:rPr>
              <a:t>m) Süreli</a:t>
            </a:r>
            <a:r>
              <a:rPr lang="tr-TR" spc="20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ve</a:t>
            </a:r>
            <a:r>
              <a:rPr lang="tr-TR" spc="195"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süresiz</a:t>
            </a:r>
            <a:r>
              <a:rPr lang="tr-TR" spc="220"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yayın,</a:t>
            </a:r>
            <a:r>
              <a:rPr lang="tr-TR" spc="220"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web</a:t>
            </a:r>
            <a:r>
              <a:rPr lang="tr-TR" spc="200"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sitesi,</a:t>
            </a:r>
            <a:r>
              <a:rPr lang="tr-TR" spc="205"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ÖDM</a:t>
            </a:r>
            <a:r>
              <a:rPr lang="tr-TR" spc="205"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bülteni</a:t>
            </a:r>
            <a:r>
              <a:rPr lang="tr-TR" spc="205"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ve</a:t>
            </a:r>
            <a:r>
              <a:rPr lang="tr-TR" spc="19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el</a:t>
            </a:r>
            <a:r>
              <a:rPr lang="tr-TR" spc="21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broşürü</a:t>
            </a:r>
            <a:r>
              <a:rPr lang="tr-TR" spc="220"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gibi</a:t>
            </a:r>
            <a:r>
              <a:rPr lang="tr-TR" spc="21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materyallerin</a:t>
            </a:r>
            <a:r>
              <a:rPr lang="tr-TR" spc="34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hazırlanmasında</a:t>
            </a:r>
            <a:r>
              <a:rPr lang="tr-TR"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görev</a:t>
            </a:r>
            <a:r>
              <a:rPr lang="tr-TR"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alarak,</a:t>
            </a:r>
            <a:r>
              <a:rPr lang="tr-TR" dirty="0">
                <a:latin typeface="Times New Roman" panose="02020603050405020304" pitchFamily="18" charset="0"/>
                <a:ea typeface="Times New Roman" panose="02020603050405020304" pitchFamily="18" charset="0"/>
              </a:rPr>
              <a:t> ÖDM </a:t>
            </a:r>
            <a:r>
              <a:rPr lang="tr-TR" spc="-5" dirty="0">
                <a:latin typeface="Times New Roman" panose="02020603050405020304" pitchFamily="18" charset="0"/>
                <a:ea typeface="Times New Roman" panose="02020603050405020304" pitchFamily="18" charset="0"/>
              </a:rPr>
              <a:t>çalışmalarının</a:t>
            </a:r>
            <a:r>
              <a:rPr lang="tr-TR"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kamuoyuyla</a:t>
            </a:r>
            <a:r>
              <a:rPr lang="tr-TR"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paylaşılmasını</a:t>
            </a:r>
            <a:r>
              <a:rPr lang="tr-TR"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sağlamak. </a:t>
            </a:r>
            <a:endParaRPr lang="tr-TR"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54636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descr="C:\Users\Emine AZDIKEN\Desktop\Resim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Dikdörtgen 1"/>
          <p:cNvSpPr/>
          <p:nvPr/>
        </p:nvSpPr>
        <p:spPr>
          <a:xfrm>
            <a:off x="539552" y="1833692"/>
            <a:ext cx="8064896" cy="2563779"/>
          </a:xfrm>
          <a:prstGeom prst="rect">
            <a:avLst/>
          </a:prstGeom>
        </p:spPr>
        <p:txBody>
          <a:bodyPr wrap="square">
            <a:spAutoFit/>
          </a:bodyPr>
          <a:lstStyle/>
          <a:p>
            <a:pPr marR="72390" lvl="0" fontAlgn="auto" hangingPunct="1">
              <a:spcAft>
                <a:spcPts val="0"/>
              </a:spcAft>
              <a:tabLst>
                <a:tab pos="649605" algn="l"/>
              </a:tabLst>
            </a:pPr>
            <a:r>
              <a:rPr lang="tr-TR" spc="-5" dirty="0">
                <a:latin typeface="Times New Roman" panose="02020603050405020304" pitchFamily="18" charset="0"/>
                <a:ea typeface="Times New Roman" panose="02020603050405020304" pitchFamily="18" charset="0"/>
              </a:rPr>
              <a:t>n) İlde, ölçme değerlendirme alanında ihtiyaç</a:t>
            </a:r>
            <a:r>
              <a:rPr lang="tr-TR" spc="19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duyulan</a:t>
            </a:r>
            <a:r>
              <a:rPr lang="tr-TR" spc="210"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konferans,</a:t>
            </a:r>
            <a:r>
              <a:rPr lang="tr-TR" spc="200"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seminer,</a:t>
            </a:r>
            <a:r>
              <a:rPr lang="tr-TR" spc="41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sempozyum</a:t>
            </a:r>
            <a:r>
              <a:rPr lang="tr-TR" dirty="0">
                <a:latin typeface="Times New Roman" panose="02020603050405020304" pitchFamily="18" charset="0"/>
                <a:ea typeface="Times New Roman" panose="02020603050405020304" pitchFamily="18" charset="0"/>
              </a:rPr>
              <a:t> ve</a:t>
            </a:r>
            <a:r>
              <a:rPr lang="tr-TR" spc="-5" dirty="0">
                <a:latin typeface="Times New Roman" panose="02020603050405020304" pitchFamily="18" charset="0"/>
                <a:ea typeface="Times New Roman" panose="02020603050405020304" pitchFamily="18" charset="0"/>
              </a:rPr>
              <a:t> panel</a:t>
            </a:r>
            <a:r>
              <a:rPr lang="tr-TR"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gibi</a:t>
            </a:r>
            <a:r>
              <a:rPr lang="tr-TR"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toplantılar</a:t>
            </a:r>
            <a:r>
              <a:rPr lang="tr-TR"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düzenlemek,</a:t>
            </a:r>
            <a:r>
              <a:rPr lang="tr-TR" spc="-1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toplantı</a:t>
            </a:r>
            <a:r>
              <a:rPr lang="tr-TR"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sonuçlarına</a:t>
            </a:r>
            <a:r>
              <a:rPr lang="tr-TR"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ait</a:t>
            </a:r>
            <a:r>
              <a:rPr lang="tr-TR"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raporları</a:t>
            </a:r>
            <a:r>
              <a:rPr lang="tr-TR" dirty="0">
                <a:latin typeface="Times New Roman" panose="02020603050405020304" pitchFamily="18" charset="0"/>
                <a:ea typeface="Times New Roman" panose="02020603050405020304" pitchFamily="18" charset="0"/>
              </a:rPr>
              <a:t> ve</a:t>
            </a:r>
            <a:r>
              <a:rPr lang="tr-TR" spc="-10"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tebliğleri</a:t>
            </a:r>
            <a:r>
              <a:rPr lang="tr-TR" spc="625"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il milli </a:t>
            </a:r>
            <a:r>
              <a:rPr lang="tr-TR" spc="-5" dirty="0">
                <a:latin typeface="Times New Roman" panose="02020603050405020304" pitchFamily="18" charset="0"/>
                <a:ea typeface="Times New Roman" panose="02020603050405020304" pitchFamily="18" charset="0"/>
              </a:rPr>
              <a:t>eğitim</a:t>
            </a:r>
            <a:r>
              <a:rPr lang="tr-TR"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müdürlüğü</a:t>
            </a:r>
            <a:r>
              <a:rPr lang="tr-TR" spc="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web</a:t>
            </a:r>
            <a:r>
              <a:rPr lang="tr-TR"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sitesinde</a:t>
            </a:r>
            <a:r>
              <a:rPr lang="tr-TR" spc="20"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yayınlamak.</a:t>
            </a:r>
          </a:p>
          <a:p>
            <a:pPr marL="342900" marR="72390" lvl="0" indent="-342900" fontAlgn="auto" hangingPunct="1">
              <a:spcAft>
                <a:spcPts val="0"/>
              </a:spcAft>
              <a:buFont typeface="+mj-lt"/>
              <a:buAutoNum type="alphaLcParenR"/>
              <a:tabLst>
                <a:tab pos="649605" algn="l"/>
              </a:tabLst>
            </a:pPr>
            <a:endParaRPr lang="tr-TR" spc="-5" dirty="0">
              <a:latin typeface="Times New Roman" panose="02020603050405020304" pitchFamily="18" charset="0"/>
              <a:ea typeface="Times New Roman" panose="02020603050405020304" pitchFamily="18" charset="0"/>
            </a:endParaRPr>
          </a:p>
          <a:p>
            <a:pPr marL="342900" marR="72390" lvl="0" indent="-342900" fontAlgn="auto" hangingPunct="1">
              <a:spcAft>
                <a:spcPts val="0"/>
              </a:spcAft>
              <a:buFont typeface="+mj-lt"/>
              <a:buAutoNum type="alphaLcParenR"/>
              <a:tabLst>
                <a:tab pos="649605" algn="l"/>
              </a:tabLst>
            </a:pPr>
            <a:endParaRPr lang="tr-TR" dirty="0">
              <a:latin typeface="Times New Roman" panose="02020603050405020304" pitchFamily="18" charset="0"/>
              <a:ea typeface="Times New Roman" panose="02020603050405020304" pitchFamily="18" charset="0"/>
            </a:endParaRPr>
          </a:p>
          <a:p>
            <a:pPr marR="69850" lvl="0" algn="just" fontAlgn="auto" hangingPunct="1">
              <a:lnSpc>
                <a:spcPts val="1370"/>
              </a:lnSpc>
              <a:spcBef>
                <a:spcPts val="40"/>
              </a:spcBef>
              <a:spcAft>
                <a:spcPts val="0"/>
              </a:spcAft>
              <a:tabLst>
                <a:tab pos="649605" algn="l"/>
              </a:tabLst>
            </a:pPr>
            <a:r>
              <a:rPr lang="tr-TR" spc="-5" dirty="0">
                <a:latin typeface="Times New Roman" panose="02020603050405020304" pitchFamily="18" charset="0"/>
                <a:ea typeface="Times New Roman" panose="02020603050405020304" pitchFamily="18" charset="0"/>
              </a:rPr>
              <a:t>o) Ulusal</a:t>
            </a:r>
            <a:r>
              <a:rPr lang="tr-TR" spc="190"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ve</a:t>
            </a:r>
            <a:r>
              <a:rPr lang="tr-TR" spc="18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uluslararası</a:t>
            </a:r>
            <a:r>
              <a:rPr lang="tr-TR" spc="20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düzeyde</a:t>
            </a:r>
            <a:r>
              <a:rPr lang="tr-TR" spc="18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eğitim</a:t>
            </a:r>
            <a:r>
              <a:rPr lang="tr-TR" spc="190"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alanındaki</a:t>
            </a:r>
            <a:r>
              <a:rPr lang="tr-TR" spc="190"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gelişmeleri</a:t>
            </a:r>
            <a:r>
              <a:rPr lang="tr-TR" spc="185"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takip</a:t>
            </a:r>
            <a:r>
              <a:rPr lang="tr-TR" spc="190"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etmek,</a:t>
            </a:r>
            <a:r>
              <a:rPr lang="tr-TR" spc="190"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bu</a:t>
            </a:r>
            <a:r>
              <a:rPr lang="tr-TR" spc="34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kapsamda</a:t>
            </a:r>
            <a:r>
              <a:rPr lang="tr-TR" spc="120" dirty="0">
                <a:latin typeface="Times New Roman" panose="02020603050405020304" pitchFamily="18" charset="0"/>
                <a:ea typeface="Times New Roman" panose="02020603050405020304" pitchFamily="18" charset="0"/>
              </a:rPr>
              <a:t> </a:t>
            </a:r>
            <a:r>
              <a:rPr lang="tr-TR" spc="-10" dirty="0">
                <a:latin typeface="Times New Roman" panose="02020603050405020304" pitchFamily="18" charset="0"/>
                <a:ea typeface="Times New Roman" panose="02020603050405020304" pitchFamily="18" charset="0"/>
              </a:rPr>
              <a:t>yurt</a:t>
            </a:r>
            <a:r>
              <a:rPr lang="tr-TR" spc="105"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içi</a:t>
            </a:r>
            <a:r>
              <a:rPr lang="tr-TR" spc="105"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ve</a:t>
            </a:r>
            <a:r>
              <a:rPr lang="tr-TR" spc="12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yurt</a:t>
            </a:r>
            <a:r>
              <a:rPr lang="tr-TR" spc="105"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dışında</a:t>
            </a:r>
            <a:r>
              <a:rPr lang="tr-TR" spc="100"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eğitim</a:t>
            </a:r>
            <a:r>
              <a:rPr lang="tr-TR" spc="110"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alanında</a:t>
            </a:r>
            <a:r>
              <a:rPr lang="tr-TR" spc="120"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ölçme</a:t>
            </a:r>
            <a:r>
              <a:rPr lang="tr-TR" spc="100"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değerlendirme</a:t>
            </a:r>
            <a:r>
              <a:rPr lang="tr-TR" spc="11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merkezi</a:t>
            </a:r>
            <a:r>
              <a:rPr lang="tr-TR" spc="120"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faaliyetleri</a:t>
            </a:r>
            <a:r>
              <a:rPr lang="tr-TR" spc="42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yapan</a:t>
            </a:r>
            <a:r>
              <a:rPr lang="tr-TR"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üniversiteler</a:t>
            </a:r>
            <a:r>
              <a:rPr lang="tr-TR" dirty="0">
                <a:latin typeface="Times New Roman" panose="02020603050405020304" pitchFamily="18" charset="0"/>
                <a:ea typeface="Times New Roman" panose="02020603050405020304" pitchFamily="18" charset="0"/>
              </a:rPr>
              <a:t> ve</a:t>
            </a:r>
            <a:r>
              <a:rPr lang="tr-TR" spc="-10"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diğer </a:t>
            </a:r>
            <a:r>
              <a:rPr lang="tr-TR" spc="-5" dirty="0">
                <a:latin typeface="Times New Roman" panose="02020603050405020304" pitchFamily="18" charset="0"/>
                <a:ea typeface="Times New Roman" panose="02020603050405020304" pitchFamily="18" charset="0"/>
              </a:rPr>
              <a:t>kurum</a:t>
            </a:r>
            <a:r>
              <a:rPr lang="tr-TR" dirty="0">
                <a:latin typeface="Times New Roman" panose="02020603050405020304" pitchFamily="18" charset="0"/>
                <a:ea typeface="Times New Roman" panose="02020603050405020304" pitchFamily="18" charset="0"/>
              </a:rPr>
              <a:t> ve </a:t>
            </a:r>
            <a:r>
              <a:rPr lang="tr-TR" spc="-5" dirty="0">
                <a:latin typeface="Times New Roman" panose="02020603050405020304" pitchFamily="18" charset="0"/>
                <a:ea typeface="Times New Roman" panose="02020603050405020304" pitchFamily="18" charset="0"/>
              </a:rPr>
              <a:t>kuruluşlarla</a:t>
            </a:r>
            <a:r>
              <a:rPr lang="tr-TR" dirty="0">
                <a:latin typeface="Times New Roman" panose="02020603050405020304" pitchFamily="18" charset="0"/>
                <a:ea typeface="Times New Roman" panose="02020603050405020304" pitchFamily="18" charset="0"/>
              </a:rPr>
              <a:t> iş </a:t>
            </a:r>
            <a:r>
              <a:rPr lang="tr-TR" spc="-5" dirty="0">
                <a:latin typeface="Times New Roman" panose="02020603050405020304" pitchFamily="18" charset="0"/>
                <a:ea typeface="Times New Roman" panose="02020603050405020304" pitchFamily="18" charset="0"/>
              </a:rPr>
              <a:t>birliği</a:t>
            </a:r>
            <a:r>
              <a:rPr lang="tr-TR" spc="2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yapmak. </a:t>
            </a:r>
          </a:p>
          <a:p>
            <a:pPr marL="342900" marR="69850" lvl="0" indent="-342900" algn="just" fontAlgn="auto" hangingPunct="1">
              <a:lnSpc>
                <a:spcPts val="1370"/>
              </a:lnSpc>
              <a:spcBef>
                <a:spcPts val="40"/>
              </a:spcBef>
              <a:spcAft>
                <a:spcPts val="0"/>
              </a:spcAft>
              <a:buFont typeface="+mj-lt"/>
              <a:buAutoNum type="alphaLcParenR"/>
              <a:tabLst>
                <a:tab pos="649605" algn="l"/>
              </a:tabLst>
            </a:pPr>
            <a:endParaRPr lang="tr-TR" spc="-5" dirty="0">
              <a:latin typeface="Times New Roman" panose="02020603050405020304" pitchFamily="18" charset="0"/>
              <a:ea typeface="Times New Roman" panose="02020603050405020304" pitchFamily="18" charset="0"/>
            </a:endParaRPr>
          </a:p>
          <a:p>
            <a:pPr marL="342900" marR="69850" lvl="0" indent="-342900" algn="just" fontAlgn="auto" hangingPunct="1">
              <a:lnSpc>
                <a:spcPts val="1370"/>
              </a:lnSpc>
              <a:spcBef>
                <a:spcPts val="40"/>
              </a:spcBef>
              <a:spcAft>
                <a:spcPts val="0"/>
              </a:spcAft>
              <a:buFont typeface="+mj-lt"/>
              <a:buAutoNum type="alphaLcParenR"/>
              <a:tabLst>
                <a:tab pos="649605" algn="l"/>
              </a:tabLst>
            </a:pPr>
            <a:endParaRPr lang="tr-TR" dirty="0">
              <a:latin typeface="Times New Roman" panose="02020603050405020304" pitchFamily="18" charset="0"/>
              <a:ea typeface="Times New Roman" panose="02020603050405020304" pitchFamily="18" charset="0"/>
            </a:endParaRPr>
          </a:p>
          <a:p>
            <a:pPr lvl="0" fontAlgn="auto" hangingPunct="1">
              <a:lnSpc>
                <a:spcPts val="1365"/>
              </a:lnSpc>
              <a:spcBef>
                <a:spcPts val="40"/>
              </a:spcBef>
              <a:spcAft>
                <a:spcPts val="0"/>
              </a:spcAft>
            </a:pPr>
            <a:r>
              <a:rPr lang="tr-TR" spc="-5" dirty="0">
                <a:latin typeface="Times New Roman" panose="02020603050405020304" pitchFamily="18" charset="0"/>
                <a:ea typeface="Times New Roman" panose="02020603050405020304" pitchFamily="18" charset="0"/>
              </a:rPr>
              <a:t>p) Genel Müdürlük</a:t>
            </a:r>
            <a:r>
              <a:rPr lang="tr-TR"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tarafından</a:t>
            </a:r>
            <a:r>
              <a:rPr lang="tr-TR"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verilen </a:t>
            </a:r>
            <a:r>
              <a:rPr lang="tr-TR" dirty="0">
                <a:latin typeface="Times New Roman" panose="02020603050405020304" pitchFamily="18" charset="0"/>
                <a:ea typeface="Times New Roman" panose="02020603050405020304" pitchFamily="18" charset="0"/>
              </a:rPr>
              <a:t>diğer</a:t>
            </a:r>
            <a:r>
              <a:rPr lang="tr-TR" spc="5"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görevleri</a:t>
            </a:r>
            <a:r>
              <a:rPr lang="tr-TR" spc="20" dirty="0">
                <a:latin typeface="Times New Roman" panose="02020603050405020304" pitchFamily="18" charset="0"/>
                <a:ea typeface="Times New Roman" panose="02020603050405020304" pitchFamily="18" charset="0"/>
              </a:rPr>
              <a:t> </a:t>
            </a:r>
            <a:r>
              <a:rPr lang="tr-TR" spc="-5" dirty="0">
                <a:latin typeface="Times New Roman" panose="02020603050405020304" pitchFamily="18" charset="0"/>
                <a:ea typeface="Times New Roman" panose="02020603050405020304" pitchFamily="18" charset="0"/>
              </a:rPr>
              <a:t>yapmak</a:t>
            </a: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9313328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2887</TotalTime>
  <Words>752</Words>
  <Application>Microsoft Office PowerPoint</Application>
  <PresentationFormat>Ekran Gösterisi (4:3)</PresentationFormat>
  <Paragraphs>169</Paragraphs>
  <Slides>15</Slides>
  <Notes>1</Notes>
  <HiddenSlides>0</HiddenSlides>
  <MMClips>0</MMClips>
  <ScaleCrop>false</ScaleCrop>
  <HeadingPairs>
    <vt:vector size="8" baseType="variant">
      <vt:variant>
        <vt:lpstr>Kullanılan Yazı Tipleri</vt:lpstr>
      </vt:variant>
      <vt:variant>
        <vt:i4>3</vt:i4>
      </vt:variant>
      <vt:variant>
        <vt:lpstr>Tema</vt:lpstr>
      </vt:variant>
      <vt:variant>
        <vt:i4>1</vt:i4>
      </vt:variant>
      <vt:variant>
        <vt:lpstr>Eklenmiş OLE Hizmet Programları</vt:lpstr>
      </vt:variant>
      <vt:variant>
        <vt:i4>1</vt:i4>
      </vt:variant>
      <vt:variant>
        <vt:lpstr>Slayt Başlıkları</vt:lpstr>
      </vt:variant>
      <vt:variant>
        <vt:i4>15</vt:i4>
      </vt:variant>
    </vt:vector>
  </HeadingPairs>
  <TitlesOfParts>
    <vt:vector size="20" baseType="lpstr">
      <vt:lpstr>Arial</vt:lpstr>
      <vt:lpstr>Calibri</vt:lpstr>
      <vt:lpstr>Times New Roman</vt:lpstr>
      <vt:lpstr>Ofis Teması</vt:lpstr>
      <vt:lpstr>CorelDRAW</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YEREL ÖLÇME</dc:title>
  <dc:creator>Adem BOZKURT</dc:creator>
  <cp:lastModifiedBy>Öğretmenevi-01</cp:lastModifiedBy>
  <cp:revision>379</cp:revision>
  <cp:lastPrinted>2018-10-25T06:22:57Z</cp:lastPrinted>
  <dcterms:created xsi:type="dcterms:W3CDTF">2012-06-12T07:26:05Z</dcterms:created>
  <dcterms:modified xsi:type="dcterms:W3CDTF">2018-10-25T09:25:18Z</dcterms:modified>
</cp:coreProperties>
</file>